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71" r:id="rId5"/>
    <p:sldId id="270" r:id="rId6"/>
    <p:sldId id="275" r:id="rId7"/>
    <p:sldId id="276" r:id="rId8"/>
    <p:sldId id="272" r:id="rId9"/>
    <p:sldId id="274" r:id="rId10"/>
    <p:sldId id="277" r:id="rId11"/>
    <p:sldId id="264" r:id="rId12"/>
    <p:sldId id="280" r:id="rId13"/>
    <p:sldId id="279" r:id="rId14"/>
    <p:sldId id="282" r:id="rId15"/>
    <p:sldId id="281" r:id="rId16"/>
    <p:sldId id="283" r:id="rId17"/>
    <p:sldId id="278" r:id="rId18"/>
    <p:sldId id="266" r:id="rId19"/>
    <p:sldId id="265" r:id="rId2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1339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DCE-62BE-499A-B0C2-98708BAC79BD}" type="datetimeFigureOut">
              <a:rPr lang="de-DE" smtClean="0"/>
              <a:pPr/>
              <a:t>20.04.2021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C0FC7B-430B-449F-ABA1-18F0CA9DF49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DCE-62BE-499A-B0C2-98708BAC79BD}" type="datetimeFigureOut">
              <a:rPr lang="de-DE" smtClean="0"/>
              <a:pPr/>
              <a:t>20.04.2021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FC7B-430B-449F-ABA1-18F0CA9DF49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DCE-62BE-499A-B0C2-98708BAC79BD}" type="datetimeFigureOut">
              <a:rPr lang="de-DE" smtClean="0"/>
              <a:pPr/>
              <a:t>20.04.2021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FC7B-430B-449F-ABA1-18F0CA9DF49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DCE-62BE-499A-B0C2-98708BAC79BD}" type="datetimeFigureOut">
              <a:rPr lang="de-DE" smtClean="0"/>
              <a:pPr/>
              <a:t>20.04.2021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8C0FC7B-430B-449F-ABA1-18F0CA9DF49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DCE-62BE-499A-B0C2-98708BAC79BD}" type="datetimeFigureOut">
              <a:rPr lang="de-DE" smtClean="0"/>
              <a:pPr/>
              <a:t>20.04.2021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FC7B-430B-449F-ABA1-18F0CA9DF49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DCE-62BE-499A-B0C2-98708BAC79BD}" type="datetimeFigureOut">
              <a:rPr lang="de-DE" smtClean="0"/>
              <a:pPr/>
              <a:t>20.04.2021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FC7B-430B-449F-ABA1-18F0CA9DF49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DCE-62BE-499A-B0C2-98708BAC79BD}" type="datetimeFigureOut">
              <a:rPr lang="de-DE" smtClean="0"/>
              <a:pPr/>
              <a:t>20.04.2021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8C0FC7B-430B-449F-ABA1-18F0CA9DF49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DCE-62BE-499A-B0C2-98708BAC79BD}" type="datetimeFigureOut">
              <a:rPr lang="de-DE" smtClean="0"/>
              <a:pPr/>
              <a:t>20.04.2021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FC7B-430B-449F-ABA1-18F0CA9DF49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DCE-62BE-499A-B0C2-98708BAC79BD}" type="datetimeFigureOut">
              <a:rPr lang="de-DE" smtClean="0"/>
              <a:pPr/>
              <a:t>20.04.2021</a:t>
            </a:fld>
            <a:endParaRPr lang="de-DE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FC7B-430B-449F-ABA1-18F0CA9DF49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DCE-62BE-499A-B0C2-98708BAC79BD}" type="datetimeFigureOut">
              <a:rPr lang="de-DE" smtClean="0"/>
              <a:pPr/>
              <a:t>20.04.2021</a:t>
            </a:fld>
            <a:endParaRPr lang="de-DE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FC7B-430B-449F-ABA1-18F0CA9DF49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9DCE-62BE-499A-B0C2-98708BAC79BD}" type="datetimeFigureOut">
              <a:rPr lang="de-DE" smtClean="0"/>
              <a:pPr/>
              <a:t>20.04.2021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FC7B-430B-449F-ABA1-18F0CA9DF49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D019DCE-62BE-499A-B0C2-98708BAC79BD}" type="datetimeFigureOut">
              <a:rPr lang="de-DE" smtClean="0"/>
              <a:pPr/>
              <a:t>20.04.2021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8C0FC7B-430B-449F-ABA1-18F0CA9DF49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urbansplatter.com/wp-content/uploads/2014/06/Penelope-Cruz.jpg" TargetMode="External"/><Relationship Id="rId13" Type="http://schemas.openxmlformats.org/officeDocument/2006/relationships/hyperlink" Target="http://www.albawaba.com/sites/default/files/im/misc/enrique-iglesias5.jpg" TargetMode="External"/><Relationship Id="rId3" Type="http://schemas.openxmlformats.org/officeDocument/2006/relationships/hyperlink" Target="http://www.weltsprachen.net/" TargetMode="External"/><Relationship Id="rId7" Type="http://schemas.openxmlformats.org/officeDocument/2006/relationships/hyperlink" Target="http://www.phootoscelebrities.com/wp-content/uploads/2015/01/Shakira-images.jpg" TargetMode="External"/><Relationship Id="rId12" Type="http://schemas.openxmlformats.org/officeDocument/2006/relationships/hyperlink" Target="http://www.tagesspiegel.de/images/pep_reu/8985884/2-format43.JPG" TargetMode="External"/><Relationship Id="rId2" Type="http://schemas.openxmlformats.org/officeDocument/2006/relationships/hyperlink" Target="http://www2.klett.de/sixcms/media.php/71/1674889/Spanisch_ist_Trumpf_online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pox.com/de/sport/fussball/international/1201/Bilder/messi-514.jpg" TargetMode="External"/><Relationship Id="rId11" Type="http://schemas.openxmlformats.org/officeDocument/2006/relationships/hyperlink" Target="http://www.mirror.co.uk/incoming/article1324477.ece/alternates/s615b/Che%20Guevara%20Cuban%20revolutionist" TargetMode="External"/><Relationship Id="rId5" Type="http://schemas.openxmlformats.org/officeDocument/2006/relationships/hyperlink" Target="http://www.formula1.com/news/headlines/2015/1/16770.html" TargetMode="External"/><Relationship Id="rId10" Type="http://schemas.openxmlformats.org/officeDocument/2006/relationships/hyperlink" Target="http://webimg.eu/artikel/4f01cd08e1d4b.jpg" TargetMode="External"/><Relationship Id="rId4" Type="http://schemas.openxmlformats.org/officeDocument/2006/relationships/hyperlink" Target="http://www.apartfrommyart.com/wp-content/uploads/2013/05/pablo-picasso.jpg" TargetMode="External"/><Relationship Id="rId9" Type="http://schemas.openxmlformats.org/officeDocument/2006/relationships/hyperlink" Target="http://cdn.timesofisrael.com/blogs/uploads/2013/08/Rafael-Nadal_93.jpg" TargetMode="External"/><Relationship Id="rId14" Type="http://schemas.openxmlformats.org/officeDocument/2006/relationships/hyperlink" Target="http://static.squarespace.com/static/50f47366e4b09bfe91460b65/t/5224da89e4b00ee5ef2c9045/1378146954997/cervantess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708920"/>
            <a:ext cx="6617369" cy="380620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11560" y="476672"/>
            <a:ext cx="8064896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Spanisch</a:t>
            </a:r>
            <a:endParaRPr lang="de-DE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4000" b="1" dirty="0">
                <a:latin typeface="Arial" pitchFamily="34" charset="0"/>
                <a:cs typeface="Arial" pitchFamily="34" charset="0"/>
              </a:rPr>
              <a:t>2. Fremdsprache</a:t>
            </a:r>
          </a:p>
          <a:p>
            <a:pPr algn="ctr"/>
            <a:r>
              <a:rPr lang="de-DE" sz="4000" b="1" dirty="0">
                <a:latin typeface="Arial" pitchFamily="34" charset="0"/>
                <a:cs typeface="Arial" pitchFamily="34" charset="0"/>
              </a:rPr>
              <a:t>ab Kl. 7 (G9)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1196752"/>
            <a:ext cx="770485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500" b="1" dirty="0">
                <a:latin typeface="Arial" pitchFamily="34" charset="0"/>
                <a:cs typeface="Arial" pitchFamily="34" charset="0"/>
              </a:rPr>
              <a:t>Was erwartet </a:t>
            </a:r>
            <a:r>
              <a:rPr lang="de-DE" sz="9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unsere Schüler 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8.JPG"/>
          <p:cNvPicPr>
            <a:picLocks noChangeAspect="1"/>
          </p:cNvPicPr>
          <p:nvPr/>
        </p:nvPicPr>
        <p:blipFill>
          <a:blip r:embed="rId2" cstate="print"/>
          <a:srcRect t="31046"/>
          <a:stretch>
            <a:fillRect/>
          </a:stretch>
        </p:blipFill>
        <p:spPr>
          <a:xfrm>
            <a:off x="0" y="2924944"/>
            <a:ext cx="9094225" cy="372388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51520" y="332656"/>
            <a:ext cx="8496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atin typeface="Arial" pitchFamily="34" charset="0"/>
                <a:cs typeface="Arial" pitchFamily="34" charset="0"/>
              </a:rPr>
              <a:t>Einfache Rechtschreibung</a:t>
            </a:r>
          </a:p>
          <a:p>
            <a:pPr algn="ctr"/>
            <a:r>
              <a:rPr lang="de-DE" sz="4400" b="1" dirty="0">
                <a:latin typeface="Arial" pitchFamily="34" charset="0"/>
                <a:cs typeface="Arial" pitchFamily="34" charset="0"/>
              </a:rPr>
              <a:t>und Aussprache</a:t>
            </a:r>
          </a:p>
          <a:p>
            <a:pPr algn="ctr"/>
            <a:endParaRPr lang="de-DE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2400" b="1" dirty="0">
                <a:latin typeface="Arial" pitchFamily="34" charset="0"/>
                <a:cs typeface="Arial" pitchFamily="34" charset="0"/>
              </a:rPr>
              <a:t>Die Schreibung entspricht ziemlich genau der Aussprache. Beispiele:  </a:t>
            </a:r>
            <a:r>
              <a:rPr lang="de-DE" sz="2400" b="1" i="1" dirty="0" err="1">
                <a:latin typeface="Arial" pitchFamily="34" charset="0"/>
                <a:cs typeface="Arial" pitchFamily="34" charset="0"/>
              </a:rPr>
              <a:t>esperar</a:t>
            </a:r>
            <a:r>
              <a:rPr lang="de-DE" sz="2400" b="1" i="1" dirty="0">
                <a:latin typeface="Arial" pitchFamily="34" charset="0"/>
                <a:cs typeface="Arial" pitchFamily="34" charset="0"/>
              </a:rPr>
              <a:t> / </a:t>
            </a:r>
            <a:r>
              <a:rPr lang="de-DE" sz="2400" b="1" i="1" dirty="0" err="1">
                <a:latin typeface="Arial" pitchFamily="34" charset="0"/>
                <a:cs typeface="Arial" pitchFamily="34" charset="0"/>
              </a:rPr>
              <a:t>natural</a:t>
            </a:r>
            <a:endParaRPr lang="de-DE" sz="24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1196752"/>
            <a:ext cx="72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600" b="1" dirty="0">
                <a:latin typeface="Arial" pitchFamily="34" charset="0"/>
                <a:cs typeface="Arial" pitchFamily="34" charset="0"/>
              </a:rPr>
              <a:t>Lebendiger Unterricht mit </a:t>
            </a:r>
            <a:r>
              <a:rPr lang="de-DE" sz="6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Aktualitätsbezug</a:t>
            </a:r>
            <a:r>
              <a:rPr lang="de-DE" sz="6600" b="1" dirty="0">
                <a:latin typeface="Arial" pitchFamily="34" charset="0"/>
                <a:cs typeface="Arial" pitchFamily="34" charset="0"/>
              </a:rPr>
              <a:t>, der Spaß macht!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27584" y="1052736"/>
            <a:ext cx="72728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latin typeface="Arial" pitchFamily="34" charset="0"/>
                <a:cs typeface="Arial" pitchFamily="34" charset="0"/>
              </a:rPr>
              <a:t>Ein modernes, interessantes Lehrwerk</a:t>
            </a:r>
          </a:p>
          <a:p>
            <a:pPr algn="ctr"/>
            <a:endParaRPr lang="de-DE" sz="32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de-DE" sz="32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4000" dirty="0">
                <a:latin typeface="Arial" pitchFamily="34" charset="0"/>
                <a:cs typeface="Arial" pitchFamily="34" charset="0"/>
              </a:rPr>
              <a:t> modern </a:t>
            </a:r>
            <a:r>
              <a:rPr lang="de-DE" sz="3200" dirty="0">
                <a:latin typeface="Arial" pitchFamily="34" charset="0"/>
                <a:cs typeface="Arial" pitchFamily="34" charset="0"/>
              </a:rPr>
              <a:t>(z.B. mit Onlineübungen)</a:t>
            </a:r>
          </a:p>
          <a:p>
            <a:pPr>
              <a:buFont typeface="Arial" pitchFamily="34" charset="0"/>
              <a:buChar char="•"/>
            </a:pPr>
            <a:r>
              <a:rPr lang="de-DE" sz="4000" dirty="0">
                <a:latin typeface="Arial" pitchFamily="34" charset="0"/>
                <a:cs typeface="Arial" pitchFamily="34" charset="0"/>
              </a:rPr>
              <a:t> gut strukturiert</a:t>
            </a:r>
          </a:p>
          <a:p>
            <a:pPr>
              <a:buFont typeface="Arial" pitchFamily="34" charset="0"/>
              <a:buChar char="•"/>
            </a:pPr>
            <a:r>
              <a:rPr lang="de-DE" sz="4000" dirty="0">
                <a:latin typeface="Arial" pitchFamily="34" charset="0"/>
                <a:cs typeface="Arial" pitchFamily="34" charset="0"/>
              </a:rPr>
              <a:t> kommunikativ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9512" y="1052736"/>
            <a:ext cx="8964488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>
                <a:latin typeface="Arial" pitchFamily="34" charset="0"/>
                <a:cs typeface="Arial" pitchFamily="34" charset="0"/>
              </a:rPr>
              <a:t>Leistungsüberprüfungen</a:t>
            </a:r>
          </a:p>
          <a:p>
            <a:pPr>
              <a:buFont typeface="Wingdings" pitchFamily="2" charset="2"/>
              <a:buChar char="§"/>
            </a:pPr>
            <a:r>
              <a:rPr lang="de-DE" sz="2800" b="1" i="1" u="sng" dirty="0">
                <a:latin typeface="Arial" pitchFamily="34" charset="0"/>
                <a:cs typeface="Arial" pitchFamily="34" charset="0"/>
              </a:rPr>
              <a:t>Schriftlicher Bereich:</a:t>
            </a:r>
          </a:p>
          <a:p>
            <a:pPr>
              <a:buFontTx/>
              <a:buChar char="-"/>
            </a:pPr>
            <a:r>
              <a:rPr lang="de-D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i="1" dirty="0">
                <a:latin typeface="Arial" pitchFamily="34" charset="0"/>
                <a:cs typeface="Arial" pitchFamily="34" charset="0"/>
              </a:rPr>
              <a:t>4 Klassenarbeiten </a:t>
            </a:r>
            <a:r>
              <a:rPr lang="de-DE" sz="2000" b="1" i="1" dirty="0">
                <a:latin typeface="Arial" pitchFamily="34" charset="0"/>
                <a:cs typeface="Arial" pitchFamily="34" charset="0"/>
              </a:rPr>
              <a:t>(HV, LV, Grammatik- und Vokabelteil, Textproduktion/ Mediation/ Übersetzung) </a:t>
            </a:r>
            <a:r>
              <a:rPr lang="de-DE" sz="2800" b="1" i="1" dirty="0">
                <a:latin typeface="Arial" pitchFamily="34" charset="0"/>
                <a:cs typeface="Arial" pitchFamily="34" charset="0"/>
              </a:rPr>
              <a:t>pro Schuljahr</a:t>
            </a:r>
          </a:p>
          <a:p>
            <a:pPr>
              <a:buFont typeface="Wingdings" pitchFamily="2" charset="2"/>
              <a:buChar char="§"/>
            </a:pPr>
            <a:r>
              <a:rPr lang="de-D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i="1" u="sng" dirty="0">
                <a:latin typeface="Arial" pitchFamily="34" charset="0"/>
                <a:cs typeface="Arial" pitchFamily="34" charset="0"/>
              </a:rPr>
              <a:t>Mündlicher Bereich:</a:t>
            </a:r>
          </a:p>
          <a:p>
            <a:pPr>
              <a:buFontTx/>
              <a:buChar char="-"/>
            </a:pPr>
            <a:r>
              <a:rPr lang="de-DE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i="1" dirty="0">
                <a:latin typeface="Arial" pitchFamily="34" charset="0"/>
                <a:cs typeface="Arial" pitchFamily="34" charset="0"/>
              </a:rPr>
              <a:t>Hausaufgaben</a:t>
            </a:r>
          </a:p>
          <a:p>
            <a:pPr>
              <a:buFontTx/>
              <a:buChar char="-"/>
            </a:pPr>
            <a:r>
              <a:rPr lang="de-DE" sz="2800" b="1" i="1" dirty="0">
                <a:latin typeface="Arial" pitchFamily="34" charset="0"/>
                <a:cs typeface="Arial" pitchFamily="34" charset="0"/>
              </a:rPr>
              <a:t> Mitarbeit</a:t>
            </a:r>
          </a:p>
          <a:p>
            <a:pPr>
              <a:buFontTx/>
              <a:buChar char="-"/>
            </a:pPr>
            <a:r>
              <a:rPr lang="de-DE" sz="2800" b="1" i="1" dirty="0">
                <a:latin typeface="Arial" pitchFamily="34" charset="0"/>
                <a:cs typeface="Arial" pitchFamily="34" charset="0"/>
              </a:rPr>
              <a:t> Lesekompetenz</a:t>
            </a:r>
          </a:p>
          <a:p>
            <a:pPr>
              <a:buFontTx/>
              <a:buChar char="-"/>
            </a:pPr>
            <a:r>
              <a:rPr lang="de-DE" sz="2800" b="1" i="1" dirty="0">
                <a:latin typeface="Arial" pitchFamily="34" charset="0"/>
                <a:cs typeface="Arial" pitchFamily="34" charset="0"/>
              </a:rPr>
              <a:t> Präsentationen</a:t>
            </a:r>
          </a:p>
          <a:p>
            <a:pPr>
              <a:buFontTx/>
              <a:buChar char="-"/>
            </a:pPr>
            <a:r>
              <a:rPr lang="de-DE" sz="2800" b="1" i="1" dirty="0">
                <a:latin typeface="Arial" pitchFamily="34" charset="0"/>
                <a:cs typeface="Arial" pitchFamily="34" charset="0"/>
              </a:rPr>
              <a:t> Rollenspiele</a:t>
            </a:r>
          </a:p>
          <a:p>
            <a:pPr>
              <a:buFontTx/>
              <a:buChar char="-"/>
            </a:pPr>
            <a:r>
              <a:rPr lang="de-DE" sz="28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b="1" i="1">
                <a:latin typeface="Arial" pitchFamily="34" charset="0"/>
                <a:cs typeface="Arial" pitchFamily="34" charset="0"/>
              </a:rPr>
              <a:t>kleinere Vokabel- und </a:t>
            </a:r>
            <a:r>
              <a:rPr lang="de-DE" sz="2800" b="1" i="1" dirty="0">
                <a:latin typeface="Arial" pitchFamily="34" charset="0"/>
                <a:cs typeface="Arial" pitchFamily="34" charset="0"/>
              </a:rPr>
              <a:t>Grammatiktests (auch online!)</a:t>
            </a:r>
          </a:p>
          <a:p>
            <a:pPr>
              <a:buFontTx/>
              <a:buChar char="-"/>
            </a:pPr>
            <a:endParaRPr lang="de-DE" sz="32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de-DE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14348" y="214290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latin typeface="Arial" pitchFamily="34" charset="0"/>
                <a:cs typeface="Arial" pitchFamily="34" charset="0"/>
              </a:rPr>
              <a:t>Außerunterrichtliche Möglichkeiten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14348" y="2214554"/>
            <a:ext cx="72152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 Studienfahrt nach Spanien mit Unterbringung in spanischen Gastfamilien</a:t>
            </a:r>
          </a:p>
          <a:p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Tx/>
              <a:buChar char="-"/>
            </a:pPr>
            <a:r>
              <a:rPr lang="de-DE" sz="2400" b="1" dirty="0">
                <a:latin typeface="Arial" pitchFamily="34" charset="0"/>
                <a:cs typeface="Arial" pitchFamily="34" charset="0"/>
              </a:rPr>
              <a:t>ERASMUS+</a:t>
            </a:r>
          </a:p>
          <a:p>
            <a:endParaRPr lang="de-DE" sz="2400" b="1" dirty="0">
              <a:latin typeface="Arial" pitchFamily="34" charset="0"/>
              <a:cs typeface="Arial" pitchFamily="34" charset="0"/>
            </a:endParaRPr>
          </a:p>
          <a:p>
            <a:r>
              <a:rPr lang="de-DE" sz="2400" b="1" dirty="0">
                <a:latin typeface="Arial" pitchFamily="34" charset="0"/>
                <a:cs typeface="Arial" pitchFamily="34" charset="0"/>
              </a:rPr>
              <a:t>- DELE: </a:t>
            </a:r>
            <a:r>
              <a:rPr lang="de-DE" sz="2400" b="1" i="1" dirty="0" err="1">
                <a:latin typeface="Arial" pitchFamily="34" charset="0"/>
                <a:cs typeface="Arial" pitchFamily="34" charset="0"/>
              </a:rPr>
              <a:t>Diplomas</a:t>
            </a:r>
            <a:r>
              <a:rPr lang="de-DE" sz="2400" b="1" i="1" dirty="0">
                <a:latin typeface="Arial" pitchFamily="34" charset="0"/>
                <a:cs typeface="Arial" pitchFamily="34" charset="0"/>
              </a:rPr>
              <a:t> de </a:t>
            </a:r>
            <a:r>
              <a:rPr lang="de-DE" sz="2400" b="1" i="1" dirty="0" err="1">
                <a:latin typeface="Arial" pitchFamily="34" charset="0"/>
                <a:cs typeface="Arial" pitchFamily="34" charset="0"/>
              </a:rPr>
              <a:t>español</a:t>
            </a:r>
            <a:r>
              <a:rPr lang="de-DE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i="1" dirty="0" err="1">
                <a:latin typeface="Arial" pitchFamily="34" charset="0"/>
                <a:cs typeface="Arial" pitchFamily="34" charset="0"/>
              </a:rPr>
              <a:t>como</a:t>
            </a:r>
            <a:r>
              <a:rPr lang="de-DE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i="1" dirty="0" err="1">
                <a:latin typeface="Arial" pitchFamily="34" charset="0"/>
                <a:cs typeface="Arial" pitchFamily="34" charset="0"/>
              </a:rPr>
              <a:t>lengua</a:t>
            </a:r>
            <a:r>
              <a:rPr lang="de-DE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i="1" dirty="0" err="1">
                <a:latin typeface="Arial" pitchFamily="34" charset="0"/>
                <a:cs typeface="Arial" pitchFamily="34" charset="0"/>
              </a:rPr>
              <a:t>extranjera</a:t>
            </a:r>
            <a:r>
              <a:rPr lang="de-DE" sz="24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(international anerkanntes Spanischzertifikat)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357158" y="428604"/>
            <a:ext cx="8451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latin typeface="Arial" pitchFamily="34" charset="0"/>
                <a:cs typeface="Arial" pitchFamily="34" charset="0"/>
              </a:rPr>
              <a:t>Wie kann </a:t>
            </a:r>
            <a:r>
              <a:rPr lang="de-DE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Spanisch</a:t>
            </a:r>
            <a:r>
              <a:rPr lang="de-DE" sz="2400" b="1" dirty="0">
                <a:latin typeface="Arial" pitchFamily="34" charset="0"/>
                <a:cs typeface="Arial" pitchFamily="34" charset="0"/>
              </a:rPr>
              <a:t> in der Oberstufe fortgeführt werden?</a:t>
            </a:r>
          </a:p>
        </p:txBody>
      </p:sp>
      <p:pic>
        <p:nvPicPr>
          <p:cNvPr id="8" name="Inhaltsplatzhalter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DBD0C04D-8495-43AD-A8AB-9BA1FEE99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341480" cy="557781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67544" y="260648"/>
            <a:ext cx="806489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Arial" pitchFamily="34" charset="0"/>
                <a:cs typeface="Arial" pitchFamily="34" charset="0"/>
              </a:rPr>
              <a:t>Warum </a:t>
            </a:r>
            <a:r>
              <a:rPr lang="de-DE" sz="4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Spanisch</a:t>
            </a:r>
            <a:r>
              <a:rPr lang="de-DE" sz="4800" b="1" dirty="0">
                <a:latin typeface="Arial" pitchFamily="34" charset="0"/>
                <a:cs typeface="Arial" pitchFamily="34" charset="0"/>
              </a:rPr>
              <a:t> lernen?</a:t>
            </a:r>
          </a:p>
          <a:p>
            <a:endParaRPr lang="de-DE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600" b="1" dirty="0">
                <a:latin typeface="Arial" pitchFamily="34" charset="0"/>
                <a:cs typeface="Arial" pitchFamily="34" charset="0"/>
              </a:rPr>
              <a:t> am vierthäufigsten gesprochene Sprache: </a:t>
            </a:r>
          </a:p>
          <a:p>
            <a:r>
              <a:rPr lang="de-DE" sz="2600" b="1" dirty="0">
                <a:latin typeface="Arial" pitchFamily="34" charset="0"/>
                <a:cs typeface="Arial" pitchFamily="34" charset="0"/>
              </a:rPr>
              <a:t>  420 Mio. Sprecher weltweit</a:t>
            </a:r>
          </a:p>
          <a:p>
            <a:endParaRPr lang="de-DE" sz="26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600" b="1" dirty="0">
                <a:latin typeface="Arial" pitchFamily="34" charset="0"/>
                <a:cs typeface="Arial" pitchFamily="34" charset="0"/>
              </a:rPr>
              <a:t> kultureller Reichtum,</a:t>
            </a:r>
          </a:p>
          <a:p>
            <a:r>
              <a:rPr lang="de-DE" sz="2600" b="1" dirty="0">
                <a:latin typeface="Arial" pitchFamily="34" charset="0"/>
                <a:cs typeface="Arial" pitchFamily="34" charset="0"/>
              </a:rPr>
              <a:t>  kulinarische Besonderheiten,</a:t>
            </a:r>
          </a:p>
          <a:p>
            <a:r>
              <a:rPr lang="de-DE" sz="2600" b="1" dirty="0">
                <a:latin typeface="Arial" pitchFamily="34" charset="0"/>
                <a:cs typeface="Arial" pitchFamily="34" charset="0"/>
              </a:rPr>
              <a:t>  interessante Geschichte</a:t>
            </a:r>
          </a:p>
          <a:p>
            <a:endParaRPr lang="de-DE" sz="26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600" b="1" dirty="0">
                <a:latin typeface="Arial" pitchFamily="34" charset="0"/>
                <a:cs typeface="Arial" pitchFamily="34" charset="0"/>
              </a:rPr>
              <a:t> Wirtschaftsbeziehungen</a:t>
            </a:r>
          </a:p>
          <a:p>
            <a:r>
              <a:rPr lang="de-DE" sz="2600" b="1" dirty="0">
                <a:latin typeface="Arial" pitchFamily="34" charset="0"/>
                <a:cs typeface="Arial" pitchFamily="34" charset="0"/>
              </a:rPr>
              <a:t>  Deutschland    </a:t>
            </a:r>
            <a:r>
              <a:rPr lang="de-DE" sz="2600" b="1" dirty="0">
                <a:latin typeface="Arial" pitchFamily="34" charset="0"/>
                <a:cs typeface="Arial" pitchFamily="34" charset="0"/>
                <a:sym typeface="Wingdings" pitchFamily="2" charset="2"/>
              </a:rPr>
              <a:t></a:t>
            </a:r>
            <a:r>
              <a:rPr lang="de-DE" sz="2600" b="1" dirty="0">
                <a:latin typeface="Arial" pitchFamily="34" charset="0"/>
                <a:cs typeface="Arial" pitchFamily="34" charset="0"/>
              </a:rPr>
              <a:t>    Spanien / Lateinamerika</a:t>
            </a:r>
          </a:p>
          <a:p>
            <a:endParaRPr lang="de-DE" sz="26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600" b="1" dirty="0">
                <a:latin typeface="Arial" pitchFamily="34" charset="0"/>
                <a:cs typeface="Arial" pitchFamily="34" charset="0"/>
              </a:rPr>
              <a:t> Anwendung im Urlaub</a:t>
            </a:r>
          </a:p>
          <a:p>
            <a:endParaRPr lang="de-DE" sz="2600" b="1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600" b="1" dirty="0">
                <a:latin typeface="Arial" pitchFamily="34" charset="0"/>
                <a:cs typeface="Arial" pitchFamily="34" charset="0"/>
              </a:rPr>
              <a:t> eine eher leicht zu erlernende Sprache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3957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14282" y="1214422"/>
            <a:ext cx="8929718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de-DE" sz="1600" b="1" dirty="0">
                <a:latin typeface="Arial" pitchFamily="34" charset="0"/>
                <a:cs typeface="Arial" pitchFamily="34" charset="0"/>
              </a:rPr>
              <a:t> Autor:   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Christian Carbone</a:t>
            </a:r>
          </a:p>
          <a:p>
            <a:pPr>
              <a:buFont typeface="Wingdings" pitchFamily="2" charset="2"/>
              <a:buChar char="§"/>
            </a:pPr>
            <a:r>
              <a:rPr lang="de-DE" sz="1600" b="1" dirty="0">
                <a:latin typeface="Arial" pitchFamily="34" charset="0"/>
                <a:cs typeface="Arial" pitchFamily="34" charset="0"/>
              </a:rPr>
              <a:t> Quellen:</a:t>
            </a:r>
            <a:endParaRPr lang="de-DE" sz="1600" dirty="0">
              <a:latin typeface="Arial" pitchFamily="34" charset="0"/>
              <a:cs typeface="Arial" pitchFamily="34" charset="0"/>
            </a:endParaRPr>
          </a:p>
          <a:p>
            <a:r>
              <a:rPr lang="de-DE" sz="1100" dirty="0">
                <a:latin typeface="Arial" pitchFamily="34" charset="0"/>
                <a:cs typeface="Arial" pitchFamily="34" charset="0"/>
              </a:rPr>
              <a:t>- Klett-Verlag: „Spanisch ist Trumpf“</a:t>
            </a:r>
          </a:p>
          <a:p>
            <a:r>
              <a:rPr lang="de-DE" sz="1100" dirty="0">
                <a:latin typeface="Arial" pitchFamily="34" charset="0"/>
                <a:cs typeface="Arial" pitchFamily="34" charset="0"/>
                <a:hlinkClick r:id="rId2"/>
              </a:rPr>
              <a:t>http://www2.klett.de/sixcms/media.php/71/1674889/Spanisch_ist_Trumpf_online.pdf</a:t>
            </a:r>
            <a:endParaRPr lang="de-DE" sz="1100" dirty="0">
              <a:latin typeface="Arial" pitchFamily="34" charset="0"/>
              <a:cs typeface="Arial" pitchFamily="34" charset="0"/>
            </a:endParaRPr>
          </a:p>
          <a:p>
            <a:r>
              <a:rPr lang="de-DE" sz="1100" dirty="0">
                <a:latin typeface="Arial" pitchFamily="34" charset="0"/>
                <a:cs typeface="Arial" pitchFamily="34" charset="0"/>
              </a:rPr>
              <a:t>- Klett-Verlag: Lehrwerk „</a:t>
            </a:r>
            <a:r>
              <a:rPr lang="de-DE" sz="1100" dirty="0" err="1">
                <a:latin typeface="Arial" pitchFamily="34" charset="0"/>
                <a:cs typeface="Arial" pitchFamily="34" charset="0"/>
              </a:rPr>
              <a:t>Vamos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1100" dirty="0" err="1">
                <a:latin typeface="Arial" pitchFamily="34" charset="0"/>
                <a:cs typeface="Arial" pitchFamily="34" charset="0"/>
              </a:rPr>
              <a:t>adelante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“</a:t>
            </a:r>
            <a:endParaRPr lang="de-DE" sz="1100" dirty="0">
              <a:latin typeface="Arial" pitchFamily="34" charset="0"/>
              <a:cs typeface="Arial" pitchFamily="34" charset="0"/>
              <a:hlinkClick r:id="rId3"/>
            </a:endParaRPr>
          </a:p>
          <a:p>
            <a:r>
              <a:rPr lang="de-DE" sz="1100" dirty="0">
                <a:latin typeface="Arial" pitchFamily="34" charset="0"/>
                <a:cs typeface="Arial" pitchFamily="34" charset="0"/>
                <a:hlinkClick r:id="rId3"/>
              </a:rPr>
              <a:t>www.weltsprachen.net</a:t>
            </a:r>
            <a:endParaRPr lang="de-DE" sz="11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de-DE" sz="1600" b="1" dirty="0">
                <a:latin typeface="Arial" pitchFamily="34" charset="0"/>
                <a:cs typeface="Arial" pitchFamily="34" charset="0"/>
              </a:rPr>
              <a:t>  Marken bzw. Firmenlogos: siehe jeweilige Websites</a:t>
            </a:r>
          </a:p>
          <a:p>
            <a:pPr>
              <a:buFont typeface="Wingdings" pitchFamily="2" charset="2"/>
              <a:buChar char="§"/>
            </a:pPr>
            <a:r>
              <a:rPr lang="de-DE" sz="1600" b="1" dirty="0">
                <a:latin typeface="Arial" pitchFamily="34" charset="0"/>
                <a:cs typeface="Arial" pitchFamily="34" charset="0"/>
              </a:rPr>
              <a:t>  Bildquellen:</a:t>
            </a:r>
          </a:p>
          <a:p>
            <a:pPr lvl="0"/>
            <a:r>
              <a:rPr lang="de-DE" sz="1100" dirty="0"/>
              <a:t>Pablo Picasso</a:t>
            </a:r>
          </a:p>
          <a:p>
            <a:r>
              <a:rPr lang="de-DE" sz="1100" u="sng" dirty="0">
                <a:hlinkClick r:id="rId4"/>
              </a:rPr>
              <a:t>http://www.apartfrommyart.com/wp-content/uploads/2013/05/pablo-picasso.jpg</a:t>
            </a:r>
            <a:r>
              <a:rPr lang="de-DE" sz="1100" dirty="0"/>
              <a:t> </a:t>
            </a:r>
          </a:p>
          <a:p>
            <a:pPr lvl="0"/>
            <a:r>
              <a:rPr lang="de-DE" sz="1100" dirty="0"/>
              <a:t>Fernando Alonso</a:t>
            </a:r>
          </a:p>
          <a:p>
            <a:r>
              <a:rPr lang="de-DE" sz="1100" u="sng" dirty="0">
                <a:hlinkClick r:id="rId5"/>
              </a:rPr>
              <a:t>http://www.formula1.com/news/headlines/2015/1/16770.html</a:t>
            </a:r>
            <a:r>
              <a:rPr lang="de-DE" sz="1100" dirty="0"/>
              <a:t> </a:t>
            </a:r>
          </a:p>
          <a:p>
            <a:pPr lvl="0"/>
            <a:r>
              <a:rPr lang="de-DE" sz="1100" dirty="0"/>
              <a:t>Lionel </a:t>
            </a:r>
            <a:r>
              <a:rPr lang="de-DE" sz="1100" dirty="0" err="1"/>
              <a:t>Messi</a:t>
            </a:r>
            <a:endParaRPr lang="de-DE" sz="1100" dirty="0"/>
          </a:p>
          <a:p>
            <a:r>
              <a:rPr lang="de-DE" sz="1100" u="sng" dirty="0">
                <a:hlinkClick r:id="rId6"/>
              </a:rPr>
              <a:t>http://www.spox.com/de/sport/fussball/international/1201/Bilder/messi-514.jpg</a:t>
            </a:r>
            <a:r>
              <a:rPr lang="de-DE" sz="1100" dirty="0"/>
              <a:t> </a:t>
            </a:r>
          </a:p>
          <a:p>
            <a:pPr lvl="0"/>
            <a:r>
              <a:rPr lang="de-DE" sz="1100" dirty="0" err="1"/>
              <a:t>Shakira</a:t>
            </a:r>
            <a:endParaRPr lang="de-DE" sz="1100" dirty="0"/>
          </a:p>
          <a:p>
            <a:r>
              <a:rPr lang="de-DE" sz="1100" u="sng" dirty="0">
                <a:hlinkClick r:id="rId7"/>
              </a:rPr>
              <a:t>http://www.phootoscelebrities.com/wp-content/uploads/2015/01/Shakira-images.jpg</a:t>
            </a:r>
            <a:r>
              <a:rPr lang="de-DE" sz="1100" dirty="0"/>
              <a:t> </a:t>
            </a:r>
          </a:p>
          <a:p>
            <a:pPr lvl="0"/>
            <a:r>
              <a:rPr lang="de-DE" sz="1100" dirty="0"/>
              <a:t>Penélope Cruz</a:t>
            </a:r>
          </a:p>
          <a:p>
            <a:r>
              <a:rPr lang="de-DE" sz="1100" u="sng" dirty="0">
                <a:hlinkClick r:id="rId8"/>
              </a:rPr>
              <a:t>http://www.urbansplatter.com/wp-content/uploads/2014/06/Penelope-Cruz.jpg</a:t>
            </a:r>
            <a:r>
              <a:rPr lang="de-DE" sz="1100" dirty="0"/>
              <a:t> </a:t>
            </a:r>
          </a:p>
          <a:p>
            <a:pPr lvl="0"/>
            <a:r>
              <a:rPr lang="de-DE" sz="1100" dirty="0"/>
              <a:t>Rafael Nadal</a:t>
            </a:r>
          </a:p>
          <a:p>
            <a:r>
              <a:rPr lang="de-DE" sz="1100" u="sng" dirty="0">
                <a:hlinkClick r:id="rId9"/>
              </a:rPr>
              <a:t>http://cdn.timesofisrael.com/blogs/uploads/2013/08/Rafael-Nadal_93.jpg</a:t>
            </a:r>
            <a:r>
              <a:rPr lang="de-DE" sz="1100" dirty="0"/>
              <a:t> </a:t>
            </a:r>
          </a:p>
          <a:p>
            <a:pPr lvl="0"/>
            <a:r>
              <a:rPr lang="de-DE" sz="1100" dirty="0"/>
              <a:t>Spanische Königsfamilie</a:t>
            </a:r>
          </a:p>
          <a:p>
            <a:r>
              <a:rPr lang="de-DE" sz="1100" u="sng" dirty="0">
                <a:hlinkClick r:id="rId10"/>
              </a:rPr>
              <a:t>http://webimg.eu/artikel/4f01cd08e1d4b.jpg</a:t>
            </a:r>
            <a:r>
              <a:rPr lang="de-DE" sz="1100" dirty="0"/>
              <a:t> </a:t>
            </a:r>
          </a:p>
          <a:p>
            <a:pPr lvl="0"/>
            <a:r>
              <a:rPr lang="de-DE" sz="1100" dirty="0" err="1"/>
              <a:t>Che</a:t>
            </a:r>
            <a:r>
              <a:rPr lang="de-DE" sz="1100" dirty="0"/>
              <a:t> Guevara</a:t>
            </a:r>
          </a:p>
          <a:p>
            <a:r>
              <a:rPr lang="de-DE" sz="1100" u="sng" dirty="0">
                <a:hlinkClick r:id="rId11"/>
              </a:rPr>
              <a:t>http://www.mirror.co.uk/incoming/article1324477.ece/alternates/s615b/Che%20Guevara%20Cuban%20revolutionist</a:t>
            </a:r>
            <a:r>
              <a:rPr lang="de-DE" sz="1100" dirty="0"/>
              <a:t> </a:t>
            </a:r>
          </a:p>
          <a:p>
            <a:pPr lvl="0"/>
            <a:r>
              <a:rPr lang="de-DE" sz="1100" dirty="0"/>
              <a:t>Pep </a:t>
            </a:r>
            <a:r>
              <a:rPr lang="de-DE" sz="1100" dirty="0" err="1"/>
              <a:t>Guardiola</a:t>
            </a:r>
            <a:endParaRPr lang="de-DE" sz="1100" dirty="0"/>
          </a:p>
          <a:p>
            <a:r>
              <a:rPr lang="de-DE" sz="1100" u="sng" dirty="0">
                <a:hlinkClick r:id="rId12"/>
              </a:rPr>
              <a:t>http://www.tagesspiegel.de/images/pep_reu/8985884/2-format43.JPG</a:t>
            </a:r>
            <a:r>
              <a:rPr lang="de-DE" sz="1100" dirty="0"/>
              <a:t> </a:t>
            </a:r>
          </a:p>
          <a:p>
            <a:pPr lvl="0"/>
            <a:r>
              <a:rPr lang="de-DE" sz="1100" dirty="0"/>
              <a:t>Enrique Iglesias</a:t>
            </a:r>
          </a:p>
          <a:p>
            <a:r>
              <a:rPr lang="de-DE" sz="1100" u="sng" dirty="0">
                <a:hlinkClick r:id="rId13"/>
              </a:rPr>
              <a:t>http://www.albawaba.com/sites/default/files/im/misc/enrique-iglesias5.jpg</a:t>
            </a:r>
            <a:r>
              <a:rPr lang="de-DE" sz="1100" dirty="0"/>
              <a:t> </a:t>
            </a:r>
          </a:p>
          <a:p>
            <a:pPr lvl="0"/>
            <a:r>
              <a:rPr lang="de-DE" sz="1100" dirty="0"/>
              <a:t>Cervantes</a:t>
            </a:r>
          </a:p>
          <a:p>
            <a:r>
              <a:rPr lang="de-DE" sz="1100" u="sng" dirty="0">
                <a:hlinkClick r:id="rId14"/>
              </a:rPr>
              <a:t>http://static.squarespace.com/static/50f47366e4b09bfe91460b65/t/5224da89e4b00ee5ef2c9045/1378146954997/cervantess.jpg</a:t>
            </a:r>
            <a:r>
              <a:rPr lang="de-DE" sz="1100" dirty="0"/>
              <a:t> </a:t>
            </a:r>
          </a:p>
          <a:p>
            <a:endParaRPr lang="de-DE" b="1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83568" y="90872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600" b="1" dirty="0">
                <a:latin typeface="Arial" pitchFamily="34" charset="0"/>
                <a:cs typeface="Arial" pitchFamily="34" charset="0"/>
              </a:rPr>
              <a:t>3 gute Gründe für </a:t>
            </a:r>
            <a:r>
              <a:rPr lang="de-DE" sz="9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Spanisch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0" y="476672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de-DE" sz="3600" b="1" dirty="0">
                <a:latin typeface="Arial" pitchFamily="34" charset="0"/>
                <a:cs typeface="Arial" pitchFamily="34" charset="0"/>
              </a:rPr>
              <a:t>1. Grund: weltweit ca. 420 Mio. Sprecher</a:t>
            </a:r>
          </a:p>
        </p:txBody>
      </p:sp>
      <p:pic>
        <p:nvPicPr>
          <p:cNvPr id="5" name="Grafik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8020050" cy="47053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4766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de-DE" sz="3600" b="1" dirty="0">
                <a:latin typeface="Arial" pitchFamily="34" charset="0"/>
                <a:cs typeface="Arial" pitchFamily="34" charset="0"/>
              </a:rPr>
              <a:t>Wo wird </a:t>
            </a:r>
            <a:r>
              <a:rPr lang="de-DE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Spanisch </a:t>
            </a:r>
            <a:r>
              <a:rPr lang="de-DE" sz="3600" b="1" dirty="0">
                <a:latin typeface="Arial" pitchFamily="34" charset="0"/>
                <a:cs typeface="Arial" pitchFamily="34" charset="0"/>
              </a:rPr>
              <a:t>gesprochen?</a:t>
            </a:r>
          </a:p>
        </p:txBody>
      </p:sp>
      <p:pic>
        <p:nvPicPr>
          <p:cNvPr id="6" name="Grafik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4282068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059832" y="5373216"/>
            <a:ext cx="180020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791072" y="580526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itchFamily="34" charset="0"/>
                <a:cs typeface="Arial" pitchFamily="34" charset="0"/>
              </a:rPr>
              <a:t>Spanisch ist	Amtssprache in 22 Ländern sowie</a:t>
            </a:r>
          </a:p>
          <a:p>
            <a:r>
              <a:rPr lang="de-DE" sz="2400" b="1" dirty="0">
                <a:latin typeface="Arial" pitchFamily="34" charset="0"/>
                <a:cs typeface="Arial" pitchFamily="34" charset="0"/>
              </a:rPr>
              <a:t>		Amtssprache in der EU und UNO.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4766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de-DE" sz="3600" b="1" dirty="0">
                <a:latin typeface="Arial" pitchFamily="34" charset="0"/>
                <a:cs typeface="Arial" pitchFamily="34" charset="0"/>
              </a:rPr>
              <a:t>2. Grund: Der kulturelle Reichtum</a:t>
            </a:r>
          </a:p>
        </p:txBody>
      </p:sp>
      <p:pic>
        <p:nvPicPr>
          <p:cNvPr id="6" name="Grafik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2594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Bild 2"/>
          <p:cNvPicPr>
            <a:picLocks noChangeAspect="1" noChangeArrowheads="1"/>
          </p:cNvPicPr>
          <p:nvPr/>
        </p:nvPicPr>
        <p:blipFill>
          <a:blip r:embed="rId2" cstate="print"/>
          <a:srcRect l="32265" t="32431" r="31207" b="19716"/>
          <a:stretch>
            <a:fillRect/>
          </a:stretch>
        </p:blipFill>
        <p:spPr bwMode="auto">
          <a:xfrm>
            <a:off x="0" y="1142984"/>
            <a:ext cx="2473325" cy="1809750"/>
          </a:xfrm>
          <a:prstGeom prst="rect">
            <a:avLst/>
          </a:prstGeom>
          <a:noFill/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0" y="2928934"/>
            <a:ext cx="2206625" cy="179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Pablo Picasso (Künstler)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1" name="Bild 4"/>
          <p:cNvPicPr>
            <a:picLocks noChangeAspect="1" noChangeArrowheads="1"/>
          </p:cNvPicPr>
          <p:nvPr/>
        </p:nvPicPr>
        <p:blipFill>
          <a:blip r:embed="rId3" cstate="print"/>
          <a:srcRect l="22124" t="19051" r="23430" b="15408"/>
          <a:stretch>
            <a:fillRect/>
          </a:stretch>
        </p:blipFill>
        <p:spPr bwMode="auto">
          <a:xfrm>
            <a:off x="2428860" y="1142984"/>
            <a:ext cx="3000396" cy="2033115"/>
          </a:xfrm>
          <a:prstGeom prst="rect">
            <a:avLst/>
          </a:prstGeom>
          <a:noFill/>
        </p:spPr>
      </p:pic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2571736" y="3000372"/>
            <a:ext cx="2713038" cy="1384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Fernando Alonso (Formel1-Weltmeister)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9" name="Bild 6"/>
          <p:cNvPicPr>
            <a:picLocks noChangeAspect="1" noChangeArrowheads="1"/>
          </p:cNvPicPr>
          <p:nvPr/>
        </p:nvPicPr>
        <p:blipFill>
          <a:blip r:embed="rId4" cstate="print"/>
          <a:srcRect l="23781" t="19501" r="23303" b="6122"/>
          <a:stretch>
            <a:fillRect/>
          </a:stretch>
        </p:blipFill>
        <p:spPr bwMode="auto">
          <a:xfrm>
            <a:off x="0" y="3143248"/>
            <a:ext cx="2218451" cy="1754185"/>
          </a:xfrm>
          <a:prstGeom prst="rect">
            <a:avLst/>
          </a:prstGeom>
          <a:noFill/>
        </p:spPr>
      </p:pic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4857760"/>
            <a:ext cx="2571768" cy="1384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Penélope Cruz (Oscar-Preisträgerin)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5" name="Bild 8"/>
          <p:cNvPicPr>
            <a:picLocks noChangeAspect="1" noChangeArrowheads="1"/>
          </p:cNvPicPr>
          <p:nvPr/>
        </p:nvPicPr>
        <p:blipFill>
          <a:blip r:embed="rId5" cstate="print"/>
          <a:srcRect l="20351" t="21089" r="21194" b="8844"/>
          <a:stretch>
            <a:fillRect/>
          </a:stretch>
        </p:blipFill>
        <p:spPr bwMode="auto">
          <a:xfrm>
            <a:off x="2428860" y="3214686"/>
            <a:ext cx="2655888" cy="1782762"/>
          </a:xfrm>
          <a:prstGeom prst="rect">
            <a:avLst/>
          </a:prstGeom>
          <a:noFill/>
        </p:spPr>
      </p:pic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2571736" y="4786322"/>
            <a:ext cx="2693988" cy="258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Shakira</a:t>
            </a:r>
            <a:r>
              <a:rPr kumimoji="0" lang="de-DE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(kolumbianische Pop-Rock-Sängerin)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1" name="Bild 10"/>
          <p:cNvPicPr>
            <a:picLocks noChangeAspect="1" noChangeArrowheads="1"/>
          </p:cNvPicPr>
          <p:nvPr/>
        </p:nvPicPr>
        <p:blipFill>
          <a:blip r:embed="rId6" cstate="print"/>
          <a:srcRect l="27351" t="26305" r="27168" b="13832"/>
          <a:stretch>
            <a:fillRect/>
          </a:stretch>
        </p:blipFill>
        <p:spPr bwMode="auto">
          <a:xfrm>
            <a:off x="0" y="5000636"/>
            <a:ext cx="2571736" cy="1785804"/>
          </a:xfrm>
          <a:prstGeom prst="rect">
            <a:avLst/>
          </a:prstGeom>
          <a:noFill/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0" y="6599238"/>
            <a:ext cx="2720975" cy="2587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Spanische Königsfamilie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Bild 12"/>
          <p:cNvPicPr>
            <a:picLocks noChangeAspect="1" noChangeArrowheads="1"/>
          </p:cNvPicPr>
          <p:nvPr/>
        </p:nvPicPr>
        <p:blipFill>
          <a:blip r:embed="rId7" cstate="print"/>
          <a:srcRect l="36220" t="39456" r="17731" b="7483"/>
          <a:stretch>
            <a:fillRect/>
          </a:stretch>
        </p:blipFill>
        <p:spPr bwMode="auto">
          <a:xfrm>
            <a:off x="5286380" y="3286124"/>
            <a:ext cx="2500330" cy="1571612"/>
          </a:xfrm>
          <a:prstGeom prst="rect">
            <a:avLst/>
          </a:prstGeom>
          <a:noFill/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214942" y="4714884"/>
            <a:ext cx="3570287" cy="1384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Lionel </a:t>
            </a:r>
            <a:r>
              <a:rPr kumimoji="0" lang="de-DE" sz="9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Messi</a:t>
            </a:r>
            <a:r>
              <a:rPr kumimoji="0" lang="de-DE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(Vierfacher Weltfußballer aus Argentinien)</a:t>
            </a:r>
            <a:r>
              <a:rPr kumimoji="0" lang="de-DE" sz="900" b="0" i="1" u="none" strike="noStrike" cap="none" normalizeH="0" baseline="0" dirty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 l="26537" t="26315" r="25836" b="11929"/>
          <a:stretch>
            <a:fillRect/>
          </a:stretch>
        </p:blipFill>
        <p:spPr bwMode="auto">
          <a:xfrm>
            <a:off x="7143769" y="4929198"/>
            <a:ext cx="2000232" cy="1500198"/>
          </a:xfrm>
          <a:prstGeom prst="rect">
            <a:avLst/>
          </a:prstGeom>
          <a:noFill/>
        </p:spPr>
      </p:pic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7304087" y="6469063"/>
            <a:ext cx="1839913" cy="388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Cervantes (Nationaldichter Spaniens)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Bild 15"/>
          <p:cNvPicPr>
            <a:picLocks noChangeAspect="1" noChangeArrowheads="1"/>
          </p:cNvPicPr>
          <p:nvPr/>
        </p:nvPicPr>
        <p:blipFill>
          <a:blip r:embed="rId9" cstate="print"/>
          <a:srcRect l="16258" t="19048" r="16034" b="6046"/>
          <a:stretch>
            <a:fillRect/>
          </a:stretch>
        </p:blipFill>
        <p:spPr bwMode="auto">
          <a:xfrm>
            <a:off x="5000628" y="5000636"/>
            <a:ext cx="2127250" cy="1500198"/>
          </a:xfrm>
          <a:prstGeom prst="rect">
            <a:avLst/>
          </a:prstGeom>
          <a:noFill/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5072066" y="6602412"/>
            <a:ext cx="2127250" cy="255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Enrique Iglesias (spanischer Sänger, Komponist, Schauspieler)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7" name="Bild 17"/>
          <p:cNvPicPr>
            <a:picLocks noChangeAspect="1" noChangeArrowheads="1"/>
          </p:cNvPicPr>
          <p:nvPr/>
        </p:nvPicPr>
        <p:blipFill>
          <a:blip r:embed="rId10" cstate="print"/>
          <a:srcRect l="27647" t="21996" r="24763" b="6122"/>
          <a:stretch>
            <a:fillRect/>
          </a:stretch>
        </p:blipFill>
        <p:spPr bwMode="auto">
          <a:xfrm>
            <a:off x="2714612" y="4999037"/>
            <a:ext cx="2190750" cy="1858963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2643174" y="6469063"/>
            <a:ext cx="2362200" cy="3889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Pep Guardiola (spanischer Erfolgsfußballtrainer)</a:t>
            </a:r>
            <a:r>
              <a:rPr kumimoji="0" lang="de-DE" sz="900" b="0" i="1" u="none" strike="noStrike" cap="none" normalizeH="0" baseline="0">
                <a:ln>
                  <a:noFill/>
                </a:ln>
                <a:solidFill>
                  <a:srgbClr val="4F81BD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3" name="Bild 7"/>
          <p:cNvPicPr>
            <a:picLocks noChangeAspect="1" noChangeArrowheads="1"/>
          </p:cNvPicPr>
          <p:nvPr/>
        </p:nvPicPr>
        <p:blipFill>
          <a:blip r:embed="rId11" cstate="print"/>
          <a:srcRect l="34879" t="18967" r="34535" b="7259"/>
          <a:stretch>
            <a:fillRect/>
          </a:stretch>
        </p:blipFill>
        <p:spPr bwMode="auto">
          <a:xfrm>
            <a:off x="5357818" y="1142984"/>
            <a:ext cx="1571636" cy="1774825"/>
          </a:xfrm>
          <a:prstGeom prst="rect">
            <a:avLst/>
          </a:prstGeom>
          <a:noFill/>
        </p:spPr>
      </p:pic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5286380" y="2928934"/>
            <a:ext cx="1785950" cy="2857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Che</a:t>
            </a:r>
            <a:r>
              <a:rPr kumimoji="0" lang="de-DE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Guevara (argentinischer Freiheitskämpfer)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7" name="Bild 20"/>
          <p:cNvPicPr>
            <a:picLocks noChangeAspect="1" noChangeArrowheads="1"/>
          </p:cNvPicPr>
          <p:nvPr/>
        </p:nvPicPr>
        <p:blipFill>
          <a:blip r:embed="rId12" cstate="print"/>
          <a:srcRect l="25438" t="19273" r="25343" b="6122"/>
          <a:stretch>
            <a:fillRect/>
          </a:stretch>
        </p:blipFill>
        <p:spPr bwMode="auto">
          <a:xfrm>
            <a:off x="7072330" y="1142984"/>
            <a:ext cx="2071670" cy="1828800"/>
          </a:xfrm>
          <a:prstGeom prst="rect">
            <a:avLst/>
          </a:prstGeom>
          <a:noFill/>
        </p:spPr>
      </p:pic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7219950" y="2857496"/>
            <a:ext cx="1924050" cy="438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Rafael Nadal (spanischer Tennisspieler und dabei 14-facher Grand-</a:t>
            </a:r>
            <a:r>
              <a:rPr kumimoji="0" lang="de-DE" sz="9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Slam</a:t>
            </a:r>
            <a:r>
              <a:rPr kumimoji="0" lang="de-DE" sz="9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-Gewinner)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7.JPG"/>
          <p:cNvPicPr>
            <a:picLocks noChangeAspect="1"/>
          </p:cNvPicPr>
          <p:nvPr/>
        </p:nvPicPr>
        <p:blipFill>
          <a:blip r:embed="rId2" cstate="print"/>
          <a:srcRect l="5502" t="15549"/>
          <a:stretch>
            <a:fillRect/>
          </a:stretch>
        </p:blipFill>
        <p:spPr>
          <a:xfrm>
            <a:off x="251520" y="1340768"/>
            <a:ext cx="8640959" cy="4440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67544" y="4766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de-DE" sz="3600" b="1" dirty="0">
                <a:latin typeface="Arial" pitchFamily="34" charset="0"/>
                <a:cs typeface="Arial" pitchFamily="34" charset="0"/>
              </a:rPr>
              <a:t>3. Grund: Wirtschaftsbeziehungen</a:t>
            </a:r>
          </a:p>
        </p:txBody>
      </p:sp>
      <p:pic>
        <p:nvPicPr>
          <p:cNvPr id="6" name="Grafik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9144000" cy="43903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4535424"/>
          </a:xfrm>
          <a:prstGeom prst="rect">
            <a:avLst/>
          </a:prstGeom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 l="73883" t="25098" r="7998" b="66113"/>
          <a:stretch>
            <a:fillRect/>
          </a:stretch>
        </p:blipFill>
        <p:spPr bwMode="auto">
          <a:xfrm>
            <a:off x="3143240" y="3714752"/>
            <a:ext cx="1500198" cy="40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 l="82120" t="22168" r="4703" b="69044"/>
          <a:stretch>
            <a:fillRect/>
          </a:stretch>
        </p:blipFill>
        <p:spPr bwMode="auto">
          <a:xfrm>
            <a:off x="3000364" y="4429132"/>
            <a:ext cx="114300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 l="22548" t="19238" r="21175" b="6054"/>
          <a:stretch>
            <a:fillRect/>
          </a:stretch>
        </p:blipFill>
        <p:spPr bwMode="auto">
          <a:xfrm>
            <a:off x="1285852" y="4429132"/>
            <a:ext cx="853051" cy="63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 l="3880" t="38281" r="87061" b="48535"/>
          <a:stretch>
            <a:fillRect/>
          </a:stretch>
        </p:blipFill>
        <p:spPr bwMode="auto">
          <a:xfrm>
            <a:off x="6643702" y="4286256"/>
            <a:ext cx="78581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is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i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597</Words>
  <Application>Microsoft Office PowerPoint</Application>
  <PresentationFormat>Bildschirmpräsentation (4:3)</PresentationFormat>
  <Paragraphs>104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Franklin Gothic Book</vt:lpstr>
      <vt:lpstr>Franklin Gothic Medium</vt:lpstr>
      <vt:lpstr>Wingdings</vt:lpstr>
      <vt:lpstr>Wingdings 2</vt:lpstr>
      <vt:lpstr>Metis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Caro</dc:creator>
  <cp:lastModifiedBy>Christian Carbone</cp:lastModifiedBy>
  <cp:revision>41</cp:revision>
  <dcterms:created xsi:type="dcterms:W3CDTF">2015-02-05T15:37:35Z</dcterms:created>
  <dcterms:modified xsi:type="dcterms:W3CDTF">2021-04-20T11:04:59Z</dcterms:modified>
</cp:coreProperties>
</file>