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4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8" r:id="rId18"/>
    <p:sldId id="279" r:id="rId19"/>
    <p:sldId id="281" r:id="rId20"/>
    <p:sldId id="283" r:id="rId21"/>
    <p:sldId id="287" r:id="rId22"/>
    <p:sldId id="288" r:id="rId23"/>
    <p:sldId id="289" r:id="rId24"/>
    <p:sldId id="292" r:id="rId25"/>
    <p:sldId id="291" r:id="rId26"/>
    <p:sldId id="290" r:id="rId27"/>
    <p:sldId id="293" r:id="rId28"/>
    <p:sldId id="294" r:id="rId29"/>
    <p:sldId id="269" r:id="rId30"/>
    <p:sldId id="270" r:id="rId31"/>
    <p:sldId id="271" r:id="rId32"/>
    <p:sldId id="272" r:id="rId33"/>
    <p:sldId id="273" r:id="rId34"/>
    <p:sldId id="295" r:id="rId35"/>
    <p:sldId id="274" r:id="rId36"/>
    <p:sldId id="299" r:id="rId37"/>
    <p:sldId id="296" r:id="rId38"/>
    <p:sldId id="297" r:id="rId39"/>
    <p:sldId id="276" r:id="rId40"/>
    <p:sldId id="277" r:id="rId41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 C.Carbone" initials="CC" lastIdx="1" clrIdx="0">
    <p:extLst>
      <p:ext uri="{19B8F6BF-5375-455C-9EA6-DF929625EA0E}">
        <p15:presenceInfo xmlns:p15="http://schemas.microsoft.com/office/powerpoint/2012/main" userId="S::c.carbone@jws-rossdorf.de::73d173bf-a35d-4444-ae8a-58fe7fca4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47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CD921-1E2D-4F94-8647-6E5E177E5C3D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9329F-A1A3-4A26-89CF-710A3290C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21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9329F-A1A3-4A26-89CF-710A3290CDC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13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9329F-A1A3-4A26-89CF-710A3290CDC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36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44" name="Grafik 43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45" name="Grafik 44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85" name="Grafik 84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86" name="Grafik 85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27" name="Grafik 126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28" name="Grafik 127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68" name="Grafik 167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69" name="Grafik 168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13" name="Grafik 212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214" name="Grafik 213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57" name="Grafik 256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258" name="Grafik 257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blipFill>
            <a:blip r:embed="rId14"/>
            <a:tile/>
          </a:blipFill>
          <a:ln w="648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04.03.19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FAA8CE24-129E-4965-9644-4FCD5933EEC5}" type="slidenum">
              <a:rPr lang="de-D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pPr algn="ctr">
                <a:lnSpc>
                  <a:spcPct val="100000"/>
                </a:lnSpc>
              </a:p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rgbClr val="2DA2BF"/>
          </a:solidFill>
          <a:ln w="1908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rgbClr val="ADCDDB"/>
          </a:solidFill>
          <a:ln w="1908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rgbClr val="474B78"/>
          </a:solidFill>
          <a:ln w="1908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tIns="45000" rIns="90000" bIns="91440" anchor="ctr"/>
          <a:lstStyle/>
          <a:p>
            <a:pPr algn="ctr">
              <a:lnSpc>
                <a:spcPct val="100000"/>
              </a:lnSpc>
            </a:pPr>
            <a:r>
              <a:rPr lang="de-DE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0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04.03.19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95E68584-E1CB-424A-A240-ADC5AE9C0191}" type="slidenum">
              <a:rPr lang="de-D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pPr algn="ctr">
                <a:lnSpc>
                  <a:spcPct val="100000"/>
                </a:lnSpc>
              </a:p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Textmasterformate durch Klicken bearbeiten</a:t>
            </a:r>
          </a:p>
          <a:p>
            <a:pPr marL="864000" lvl="1" indent="-324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Zweite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1296000" lvl="2" indent="-288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Dritte Ebene</a:t>
            </a:r>
          </a:p>
          <a:p>
            <a:pPr marL="1728000" lvl="3" indent="-216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Vierte Ebene</a:t>
            </a:r>
          </a:p>
          <a:p>
            <a:pPr marL="216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0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04.03.19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5C877E74-517E-4555-8FE0-A5536CF3A3B9}" type="slidenum">
              <a:rPr lang="de-D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pPr algn="ctr">
                <a:lnSpc>
                  <a:spcPct val="100000"/>
                </a:lnSpc>
              </a:p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Textmasterformate durch Klicken bearbeiten</a:t>
            </a:r>
          </a:p>
          <a:p>
            <a:pPr marL="864000" lvl="1" indent="-324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Zweite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1296000" lvl="2" indent="-288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Dritte Ebene</a:t>
            </a:r>
          </a:p>
          <a:p>
            <a:pPr marL="1728000" lvl="3" indent="-216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Vierte Ebene</a:t>
            </a:r>
          </a:p>
          <a:p>
            <a:pPr marL="216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Fünfte Ebene</a:t>
            </a:r>
          </a:p>
        </p:txBody>
      </p:sp>
      <p:sp>
        <p:nvSpPr>
          <p:cNvPr id="94" name="PlaceHolder 8"/>
          <p:cNvSpPr>
            <a:spLocks noGrp="1"/>
          </p:cNvSpPr>
          <p:nvPr>
            <p:ph type="body"/>
          </p:nvPr>
        </p:nvSpPr>
        <p:spPr>
          <a:xfrm>
            <a:off x="4933800" y="1447920"/>
            <a:ext cx="374868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Textmasterformate durch Klicken bearbeiten</a:t>
            </a:r>
          </a:p>
          <a:p>
            <a:pPr marL="548640" lvl="1" indent="-228240">
              <a:lnSpc>
                <a:spcPct val="100000"/>
              </a:lnSpc>
              <a:buClr>
                <a:srgbClr val="DA1F28"/>
              </a:buClr>
              <a:buSzPct val="85000"/>
              <a:buFont typeface="Wingdings 2" charset="2"/>
              <a:buChar char="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Zweite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822960" lvl="2" indent="-228240">
              <a:lnSpc>
                <a:spcPct val="100000"/>
              </a:lnSpc>
              <a:buClr>
                <a:srgbClr val="ADCDDB"/>
              </a:buClr>
              <a:buSzPct val="85000"/>
              <a:buFont typeface="Wingdings 2" charset="2"/>
              <a:buChar char="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Dritte Ebene</a:t>
            </a:r>
          </a:p>
          <a:p>
            <a:pPr marL="1097280" lvl="3" indent="-228240">
              <a:lnSpc>
                <a:spcPct val="100000"/>
              </a:lnSpc>
              <a:buClr>
                <a:srgbClr val="EB641B"/>
              </a:buClr>
              <a:buSzPct val="80000"/>
              <a:buFont typeface="Wingdings 2" charset="2"/>
              <a:buChar char="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Vierte Ebene</a:t>
            </a:r>
          </a:p>
          <a:p>
            <a:pPr marL="1371600" lvl="4" indent="-228240">
              <a:lnSpc>
                <a:spcPct val="100000"/>
              </a:lnSpc>
              <a:buClr>
                <a:srgbClr val="EB641B"/>
              </a:buClr>
              <a:buFont typeface="StarSymbol"/>
              <a:buChar char="o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0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04.03.19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5C82088D-324E-4459-83FF-1A2BD9E0CC6E}" type="slidenum">
              <a:rPr lang="de-D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pPr algn="ctr">
                <a:lnSpc>
                  <a:spcPct val="100000"/>
                </a:lnSpc>
              </a:p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PlaceHolder 3"/>
          <p:cNvSpPr>
            <a:spLocks noGrp="1"/>
          </p:cNvSpPr>
          <p:nvPr>
            <p:ph type="title"/>
          </p:nvPr>
        </p:nvSpPr>
        <p:spPr>
          <a:xfrm>
            <a:off x="914400" y="4900680"/>
            <a:ext cx="7314840" cy="522000"/>
          </a:xfrm>
          <a:prstGeom prst="rect">
            <a:avLst/>
          </a:prstGeom>
        </p:spPr>
        <p:txBody>
          <a:bodyPr lIns="90000" tIns="45000" rIns="90000" bIns="91440" anchor="ctr"/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914400" y="5445720"/>
            <a:ext cx="7314840" cy="6854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Textmasterformate durch Klicken bearbeiten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04.03.19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88584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sldNum"/>
          </p:nvPr>
        </p:nvSpPr>
        <p:spPr>
          <a:xfrm>
            <a:off x="146160" y="620892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561A1AC4-1DC9-4DF4-8B1A-4D78D5A825E5}" type="slidenum">
              <a:rPr lang="de-D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pPr algn="ctr">
                <a:lnSpc>
                  <a:spcPct val="100000"/>
                </a:lnSpc>
              </a:p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7" name="CustomShape 8"/>
          <p:cNvSpPr/>
          <p:nvPr/>
        </p:nvSpPr>
        <p:spPr>
          <a:xfrm flipV="1">
            <a:off x="68400" y="4682160"/>
            <a:ext cx="9006480" cy="91080"/>
          </a:xfrm>
          <a:prstGeom prst="rect">
            <a:avLst/>
          </a:prstGeom>
          <a:solidFill>
            <a:srgbClr val="2DA2BF"/>
          </a:solidFill>
          <a:ln w="1908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9"/>
          <p:cNvSpPr/>
          <p:nvPr/>
        </p:nvSpPr>
        <p:spPr>
          <a:xfrm>
            <a:off x="68400" y="4650480"/>
            <a:ext cx="9006120" cy="45360"/>
          </a:xfrm>
          <a:prstGeom prst="rect">
            <a:avLst/>
          </a:prstGeom>
          <a:solidFill>
            <a:srgbClr val="ADCDDB"/>
          </a:solidFill>
          <a:ln w="1908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0"/>
          <p:cNvSpPr/>
          <p:nvPr/>
        </p:nvSpPr>
        <p:spPr>
          <a:xfrm>
            <a:off x="68400" y="4773240"/>
            <a:ext cx="9006120" cy="48600"/>
          </a:xfrm>
          <a:prstGeom prst="rect">
            <a:avLst/>
          </a:prstGeom>
          <a:solidFill>
            <a:srgbClr val="474B78"/>
          </a:solidFill>
          <a:ln w="1908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PlaceHolder 11"/>
          <p:cNvSpPr>
            <a:spLocks noGrp="1"/>
          </p:cNvSpPr>
          <p:nvPr>
            <p:ph type="body"/>
          </p:nvPr>
        </p:nvSpPr>
        <p:spPr>
          <a:xfrm>
            <a:off x="68400" y="66600"/>
            <a:ext cx="9001440" cy="4581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Bild durch Klicken auf Symbol hinzufügen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PlaceHolder 3"/>
          <p:cNvSpPr>
            <a:spLocks noGrp="1"/>
          </p:cNvSpPr>
          <p:nvPr>
            <p:ph type="title"/>
          </p:nvPr>
        </p:nvSpPr>
        <p:spPr>
          <a:xfrm>
            <a:off x="914400" y="272880"/>
            <a:ext cx="7772040" cy="1142640"/>
          </a:xfrm>
          <a:prstGeom prst="rect">
            <a:avLst/>
          </a:prstGeom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0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33560" cy="761760"/>
          </a:xfrm>
          <a:prstGeom prst="rect">
            <a:avLst/>
          </a:prstGeom>
        </p:spPr>
        <p:txBody>
          <a:bodyPr tIns="45000" rIns="90000" bIns="45000" anchor="b"/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1" strike="noStrike" spc="-1">
                <a:solidFill>
                  <a:srgbClr val="2DA2B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Textmasterformate durch Klicken bearbeiten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952880" y="1447920"/>
            <a:ext cx="3733560" cy="761760"/>
          </a:xfrm>
          <a:prstGeom prst="rect">
            <a:avLst/>
          </a:prstGeom>
        </p:spPr>
        <p:txBody>
          <a:bodyPr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2DA2B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Textmasterformate durch Klicken bearbeiten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04.03.19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2" name="PlaceHolder 8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8D0E6BA6-779F-4A1E-9899-87EFE8DBF3F4}" type="slidenum">
              <a:rPr lang="de-DE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pPr algn="ctr">
                <a:lnSpc>
                  <a:spcPct val="100000"/>
                </a:lnSpc>
              </a:p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3" name="PlaceHolder 9"/>
          <p:cNvSpPr>
            <a:spLocks noGrp="1"/>
          </p:cNvSpPr>
          <p:nvPr>
            <p:ph type="body"/>
          </p:nvPr>
        </p:nvSpPr>
        <p:spPr>
          <a:xfrm>
            <a:off x="914400" y="2247840"/>
            <a:ext cx="3733560" cy="38858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Textmasterformate durch Klicken bearbeiten</a:t>
            </a:r>
          </a:p>
          <a:p>
            <a:pPr marL="548640" lvl="1" indent="-228240">
              <a:lnSpc>
                <a:spcPct val="100000"/>
              </a:lnSpc>
              <a:buClr>
                <a:srgbClr val="DA1F28"/>
              </a:buClr>
              <a:buSzPct val="85000"/>
              <a:buFont typeface="Wingdings 2" charset="2"/>
              <a:buChar char="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Zweite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822960" lvl="2" indent="-228240">
              <a:lnSpc>
                <a:spcPct val="100000"/>
              </a:lnSpc>
              <a:buClr>
                <a:srgbClr val="ADCDDB"/>
              </a:buClr>
              <a:buSzPct val="85000"/>
              <a:buFont typeface="Wingdings 2" charset="2"/>
              <a:buChar char="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Dritte Ebene</a:t>
            </a:r>
          </a:p>
          <a:p>
            <a:pPr marL="1097280" lvl="3" indent="-228240">
              <a:lnSpc>
                <a:spcPct val="100000"/>
              </a:lnSpc>
              <a:buClr>
                <a:srgbClr val="EB641B"/>
              </a:buClr>
              <a:buSzPct val="80000"/>
              <a:buFont typeface="Wingdings 2" charset="2"/>
              <a:buChar char="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Vierte Ebene</a:t>
            </a:r>
          </a:p>
          <a:p>
            <a:pPr marL="1371600" lvl="4" indent="-228240">
              <a:lnSpc>
                <a:spcPct val="100000"/>
              </a:lnSpc>
              <a:buClr>
                <a:srgbClr val="EB641B"/>
              </a:buClr>
              <a:buFont typeface="StarSymbol"/>
              <a:buChar char="o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Fünfte Ebene</a:t>
            </a:r>
          </a:p>
        </p:txBody>
      </p:sp>
      <p:sp>
        <p:nvSpPr>
          <p:cNvPr id="224" name="PlaceHolder 10"/>
          <p:cNvSpPr>
            <a:spLocks noGrp="1"/>
          </p:cNvSpPr>
          <p:nvPr>
            <p:ph type="body"/>
          </p:nvPr>
        </p:nvSpPr>
        <p:spPr>
          <a:xfrm>
            <a:off x="4952880" y="2247840"/>
            <a:ext cx="3733560" cy="38858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Textmasterformate durch Klicken bearbeiten</a:t>
            </a:r>
          </a:p>
          <a:p>
            <a:pPr marL="548640" lvl="1" indent="-228240">
              <a:lnSpc>
                <a:spcPct val="100000"/>
              </a:lnSpc>
              <a:buClr>
                <a:srgbClr val="DA1F28"/>
              </a:buClr>
              <a:buSzPct val="85000"/>
              <a:buFont typeface="Wingdings 2" charset="2"/>
              <a:buChar char="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Zweite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822960" lvl="2" indent="-228240">
              <a:lnSpc>
                <a:spcPct val="100000"/>
              </a:lnSpc>
              <a:buClr>
                <a:srgbClr val="ADCDDB"/>
              </a:buClr>
              <a:buSzPct val="85000"/>
              <a:buFont typeface="Wingdings 2" charset="2"/>
              <a:buChar char="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Dritte Ebene</a:t>
            </a:r>
          </a:p>
          <a:p>
            <a:pPr marL="1097280" lvl="3" indent="-228240">
              <a:lnSpc>
                <a:spcPct val="100000"/>
              </a:lnSpc>
              <a:buClr>
                <a:srgbClr val="EB641B"/>
              </a:buClr>
              <a:buSzPct val="80000"/>
              <a:buFont typeface="Wingdings 2" charset="2"/>
              <a:buChar char="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Vierte Ebene</a:t>
            </a:r>
          </a:p>
          <a:p>
            <a:pPr marL="1371600" lvl="4" indent="-228240">
              <a:lnSpc>
                <a:spcPct val="100000"/>
              </a:lnSpc>
              <a:buClr>
                <a:srgbClr val="EB641B"/>
              </a:buClr>
              <a:buFont typeface="StarSymbol"/>
              <a:buChar char="o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BgyvEXTZbk" TargetMode="External"/><Relationship Id="rId2" Type="http://schemas.openxmlformats.org/officeDocument/2006/relationships/hyperlink" Target="https://www.arte.tv/de/videos/092598-000-A/karambolage-sprechen-sie-deutsch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playlist?list=PLZHM_b7uldRSn_Ty7itK6PK7rIaFHeQYd" TargetMode="Externa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1295280" y="3200400"/>
            <a:ext cx="6400440" cy="15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251640" y="476640"/>
            <a:ext cx="8206200" cy="27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</a:t>
            </a:r>
            <a:r>
              <a:rPr lang="de-DE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
Gymnasialzweig
   </a:t>
            </a:r>
            <a:r>
              <a:rPr lang="de-DE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2. Fremdsprache</a:t>
            </a:r>
            <a:r>
              <a:rPr lang="de-DE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ab Kl. 7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61" name="Grafik 5"/>
          <p:cNvPicPr/>
          <p:nvPr/>
        </p:nvPicPr>
        <p:blipFill>
          <a:blip r:embed="rId2" cstate="print"/>
          <a:srcRect t="16752" b="14680"/>
          <a:stretch/>
        </p:blipFill>
        <p:spPr>
          <a:xfrm>
            <a:off x="323640" y="3141000"/>
            <a:ext cx="8568720" cy="3312000"/>
          </a:xfrm>
          <a:prstGeom prst="rect">
            <a:avLst/>
          </a:prstGeom>
          <a:ln w="9360"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633F41A-EB54-4CAC-B8E8-13CB62637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" t="20600" r="38188" b="12201"/>
          <a:stretch/>
        </p:blipFill>
        <p:spPr>
          <a:xfrm>
            <a:off x="4139952" y="4859640"/>
            <a:ext cx="2753368" cy="1713646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8DF99AA8-7290-4C85-8718-8538C8EC946F}"/>
              </a:ext>
            </a:extLst>
          </p:cNvPr>
          <p:cNvPicPr/>
          <p:nvPr/>
        </p:nvPicPr>
        <p:blipFill rotWithShape="1">
          <a:blip r:embed="rId4" cstate="print"/>
          <a:srcRect t="14285" r="49089" b="13096"/>
          <a:stretch/>
        </p:blipFill>
        <p:spPr>
          <a:xfrm>
            <a:off x="2448240" y="2932554"/>
            <a:ext cx="2183202" cy="1953364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85980" y="836712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 algn="ctr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9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Was erwartet </a:t>
            </a:r>
            <a:r>
              <a:rPr lang="de-DE" sz="9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unsere</a:t>
            </a:r>
            <a:r>
              <a:rPr lang="de-DE" sz="9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 algn="ctr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9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Schüler ?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8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in der Praxis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02" name="Grafik 3"/>
          <p:cNvPicPr/>
          <p:nvPr/>
        </p:nvPicPr>
        <p:blipFill>
          <a:blip r:embed="rId3" cstate="print"/>
          <a:srcRect t="19685" b="14680"/>
          <a:stretch/>
        </p:blipFill>
        <p:spPr>
          <a:xfrm>
            <a:off x="611560" y="1484784"/>
            <a:ext cx="8054628" cy="4752528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B16C80A3-E5CB-48F6-A7B4-0CB2F578B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8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in der Praxis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641200-F8A8-4536-9A95-78712E8897CC}"/>
              </a:ext>
            </a:extLst>
          </p:cNvPr>
          <p:cNvSpPr txBox="1"/>
          <p:nvPr/>
        </p:nvSpPr>
        <p:spPr>
          <a:xfrm>
            <a:off x="914400" y="2060848"/>
            <a:ext cx="7499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Französischer Wortschatz – ganz leicht!</a:t>
            </a:r>
          </a:p>
          <a:p>
            <a:endParaRPr lang="de-DE" sz="2800" dirty="0"/>
          </a:p>
          <a:p>
            <a:pPr algn="ctr"/>
            <a:endParaRPr lang="de-DE" sz="4000" dirty="0"/>
          </a:p>
          <a:p>
            <a:pPr algn="ctr"/>
            <a:r>
              <a:rPr lang="de-DE" sz="4000" dirty="0"/>
              <a:t>Wer </a:t>
            </a:r>
            <a:r>
              <a:rPr lang="de-DE" sz="4000" dirty="0">
                <a:solidFill>
                  <a:schemeClr val="tx2"/>
                </a:solidFill>
              </a:rPr>
              <a:t>Englisch</a:t>
            </a:r>
            <a:r>
              <a:rPr lang="de-DE" sz="4000" dirty="0"/>
              <a:t> lernt,</a:t>
            </a:r>
          </a:p>
          <a:p>
            <a:pPr algn="ctr"/>
            <a:r>
              <a:rPr lang="de-DE" sz="4000" dirty="0"/>
              <a:t>kennt bereits viele</a:t>
            </a:r>
          </a:p>
          <a:p>
            <a:pPr algn="ctr"/>
            <a:r>
              <a:rPr lang="de-DE" sz="4000" dirty="0"/>
              <a:t>französische Wörter,</a:t>
            </a:r>
          </a:p>
          <a:p>
            <a:pPr algn="ctr"/>
            <a:r>
              <a:rPr lang="de-DE" sz="4000" dirty="0"/>
              <a:t>und auch umgekehrt.</a:t>
            </a:r>
          </a:p>
        </p:txBody>
      </p:sp>
    </p:spTree>
    <p:extLst>
      <p:ext uri="{BB962C8B-B14F-4D97-AF65-F5344CB8AC3E}">
        <p14:creationId xmlns:p14="http://schemas.microsoft.com/office/powerpoint/2010/main" val="63834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 err="1">
                <a:solidFill>
                  <a:schemeClr val="tx2"/>
                </a:solidFill>
              </a:rPr>
              <a:t>arriver</a:t>
            </a:r>
            <a:br>
              <a:rPr lang="de-DE" sz="13800" b="1" dirty="0">
                <a:solidFill>
                  <a:schemeClr val="tx2"/>
                </a:solidFill>
              </a:rPr>
            </a:br>
            <a:r>
              <a:rPr lang="de-DE" sz="13800" b="1" dirty="0">
                <a:solidFill>
                  <a:schemeClr val="tx2"/>
                </a:solidFill>
              </a:rPr>
              <a:t>?</a:t>
            </a:r>
            <a:endParaRPr lang="de-DE" sz="1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5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 err="1">
                <a:solidFill>
                  <a:schemeClr val="tx2"/>
                </a:solidFill>
              </a:rPr>
              <a:t>to</a:t>
            </a:r>
            <a:r>
              <a:rPr lang="de-DE" sz="11500" b="1" dirty="0">
                <a:solidFill>
                  <a:schemeClr val="tx2"/>
                </a:solidFill>
              </a:rPr>
              <a:t> </a:t>
            </a:r>
            <a:r>
              <a:rPr lang="de-DE" sz="11500" b="1" dirty="0" err="1">
                <a:solidFill>
                  <a:schemeClr val="tx2"/>
                </a:solidFill>
              </a:rPr>
              <a:t>arrive</a:t>
            </a:r>
            <a:br>
              <a:rPr lang="de-DE" sz="13800" b="1" dirty="0">
                <a:solidFill>
                  <a:schemeClr val="tx2"/>
                </a:solidFill>
              </a:rPr>
            </a:br>
            <a:r>
              <a:rPr lang="de-DE" sz="13800" b="1" dirty="0">
                <a:solidFill>
                  <a:schemeClr val="tx2"/>
                </a:solidFill>
              </a:rPr>
              <a:t>!</a:t>
            </a:r>
            <a:endParaRPr lang="de-DE" sz="1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6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>
                <a:solidFill>
                  <a:schemeClr val="tx2"/>
                </a:solidFill>
              </a:rPr>
              <a:t>ankommen</a:t>
            </a:r>
            <a:br>
              <a:rPr lang="de-DE" sz="11500" b="1" dirty="0">
                <a:solidFill>
                  <a:schemeClr val="tx2"/>
                </a:solidFill>
              </a:rPr>
            </a:br>
            <a:r>
              <a:rPr lang="de-DE" sz="11500" b="1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br>
              <a:rPr lang="de-DE" sz="11500" b="1" dirty="0">
                <a:solidFill>
                  <a:schemeClr val="tx2"/>
                </a:solidFill>
              </a:rPr>
            </a:br>
            <a:endParaRPr lang="de-DE" sz="1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8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 err="1">
                <a:solidFill>
                  <a:schemeClr val="accent2"/>
                </a:solidFill>
              </a:rPr>
              <a:t>dangereux</a:t>
            </a:r>
            <a:br>
              <a:rPr lang="de-DE" sz="13800" b="1" dirty="0">
                <a:solidFill>
                  <a:schemeClr val="accent2"/>
                </a:solidFill>
              </a:rPr>
            </a:br>
            <a:r>
              <a:rPr lang="de-DE" sz="13800" b="1" dirty="0">
                <a:solidFill>
                  <a:schemeClr val="accent2"/>
                </a:solidFill>
              </a:rPr>
              <a:t>?</a:t>
            </a:r>
            <a:endParaRPr lang="de-DE" sz="11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 err="1">
                <a:solidFill>
                  <a:schemeClr val="accent2"/>
                </a:solidFill>
              </a:rPr>
              <a:t>dangerous</a:t>
            </a:r>
            <a:br>
              <a:rPr lang="de-DE" sz="13800" b="1" dirty="0">
                <a:solidFill>
                  <a:schemeClr val="accent2"/>
                </a:solidFill>
              </a:rPr>
            </a:br>
            <a:r>
              <a:rPr lang="de-DE" sz="13800" b="1" dirty="0">
                <a:solidFill>
                  <a:schemeClr val="accent2"/>
                </a:solidFill>
              </a:rPr>
              <a:t>!</a:t>
            </a:r>
            <a:endParaRPr lang="de-DE" sz="11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>
                <a:solidFill>
                  <a:schemeClr val="accent2"/>
                </a:solidFill>
              </a:rPr>
              <a:t>gefährlich</a:t>
            </a:r>
            <a:br>
              <a:rPr lang="de-DE" sz="11500" b="1" dirty="0">
                <a:solidFill>
                  <a:schemeClr val="accent2"/>
                </a:solidFill>
              </a:rPr>
            </a:br>
            <a:r>
              <a:rPr lang="de-DE" sz="11500" b="1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br>
              <a:rPr lang="de-DE" sz="11500" b="1" dirty="0">
                <a:solidFill>
                  <a:schemeClr val="tx2"/>
                </a:solidFill>
              </a:rPr>
            </a:br>
            <a:endParaRPr lang="de-DE" sz="1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1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>
                <a:solidFill>
                  <a:srgbClr val="00B050"/>
                </a:solidFill>
              </a:rPr>
              <a:t>exemple</a:t>
            </a:r>
            <a:br>
              <a:rPr lang="de-DE" sz="13800" b="1" dirty="0">
                <a:solidFill>
                  <a:srgbClr val="00B050"/>
                </a:solidFill>
              </a:rPr>
            </a:br>
            <a:r>
              <a:rPr lang="de-DE" sz="13800" b="1" dirty="0">
                <a:solidFill>
                  <a:srgbClr val="00B050"/>
                </a:solidFill>
              </a:rPr>
              <a:t>?</a:t>
            </a:r>
            <a:endParaRPr lang="de-DE" sz="11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371600" y="3284984"/>
            <a:ext cx="6400440" cy="15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60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für </a:t>
            </a:r>
            <a:r>
              <a:rPr lang="de-DE" sz="6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ctr"/>
          <a:lstStyle/>
          <a:p>
            <a:pPr algn="ctr">
              <a:lnSpc>
                <a:spcPct val="100000"/>
              </a:lnSpc>
            </a:pPr>
            <a:r>
              <a:rPr lang="de-DE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3 gute Gründe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 err="1">
                <a:solidFill>
                  <a:srgbClr val="00B050"/>
                </a:solidFill>
              </a:rPr>
              <a:t>example</a:t>
            </a:r>
            <a:br>
              <a:rPr lang="de-DE" sz="13800" b="1" dirty="0">
                <a:solidFill>
                  <a:srgbClr val="00B050"/>
                </a:solidFill>
              </a:rPr>
            </a:br>
            <a:r>
              <a:rPr lang="de-DE" sz="13800" b="1" dirty="0">
                <a:solidFill>
                  <a:srgbClr val="00B050"/>
                </a:solidFill>
              </a:rPr>
              <a:t>!</a:t>
            </a:r>
            <a:endParaRPr lang="de-DE" sz="11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6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D8151-30B3-4D51-A892-3AE5E6D8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0" y="2857680"/>
            <a:ext cx="7772040" cy="1142640"/>
          </a:xfrm>
        </p:spPr>
        <p:txBody>
          <a:bodyPr/>
          <a:lstStyle/>
          <a:p>
            <a:pPr algn="ctr"/>
            <a:r>
              <a:rPr lang="de-DE" sz="11500" b="1" dirty="0">
                <a:solidFill>
                  <a:srgbClr val="00B050"/>
                </a:solidFill>
              </a:rPr>
              <a:t>Beispiel</a:t>
            </a:r>
            <a:br>
              <a:rPr lang="de-DE" sz="11500" b="1" dirty="0">
                <a:solidFill>
                  <a:srgbClr val="00B050"/>
                </a:solidFill>
              </a:rPr>
            </a:br>
            <a:r>
              <a:rPr lang="de-DE" sz="115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br>
              <a:rPr lang="de-DE" sz="11500" b="1" dirty="0">
                <a:solidFill>
                  <a:schemeClr val="tx2"/>
                </a:solidFill>
              </a:rPr>
            </a:br>
            <a:endParaRPr lang="de-DE" sz="1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6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B16C80A3-E5CB-48F6-A7B4-0CB2F578B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332" y="274638"/>
            <a:ext cx="7786468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8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in der Praxis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641200-F8A8-4536-9A95-78712E8897CC}"/>
              </a:ext>
            </a:extLst>
          </p:cNvPr>
          <p:cNvSpPr txBox="1"/>
          <p:nvPr/>
        </p:nvSpPr>
        <p:spPr>
          <a:xfrm>
            <a:off x="914400" y="2060848"/>
            <a:ext cx="7499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Französischer Wortschatz – ganz leicht!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10%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des französischen Wortschatzes sind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aus </a:t>
            </a:r>
            <a:r>
              <a:rPr kumimoji="0" lang="de-DE" sz="40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Wortfamilien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rPr>
              <a:t> ableitbar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>
                <a:solidFill>
                  <a:prstClr val="black"/>
                </a:solidFill>
                <a:latin typeface="Arial"/>
              </a:rPr>
              <a:t>Kennt man ein Wort,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>
                <a:solidFill>
                  <a:prstClr val="black"/>
                </a:solidFill>
                <a:latin typeface="Arial"/>
              </a:rPr>
              <a:t>erkennt man alle anderen!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39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B16C80A3-E5CB-48F6-A7B4-0CB2F578B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8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in der Praxis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C4B6E81-C666-4FF6-9012-E6946CF32020}"/>
              </a:ext>
            </a:extLst>
          </p:cNvPr>
          <p:cNvSpPr/>
          <p:nvPr/>
        </p:nvSpPr>
        <p:spPr>
          <a:xfrm>
            <a:off x="1907704" y="2768314"/>
            <a:ext cx="2232248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</a:t>
            </a:r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endParaRPr lang="de-D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7E2BBFB-2D11-41DB-AE1E-AD23726114A1}"/>
              </a:ext>
            </a:extLst>
          </p:cNvPr>
          <p:cNvSpPr/>
          <p:nvPr/>
        </p:nvSpPr>
        <p:spPr>
          <a:xfrm>
            <a:off x="4301971" y="2391322"/>
            <a:ext cx="2772306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</a:t>
            </a:r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endParaRPr lang="de-D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CFE32B-7563-488E-BB3E-ECA9BA4D1887}"/>
              </a:ext>
            </a:extLst>
          </p:cNvPr>
          <p:cNvSpPr/>
          <p:nvPr/>
        </p:nvSpPr>
        <p:spPr>
          <a:xfrm>
            <a:off x="2628140" y="4118990"/>
            <a:ext cx="2232248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</a:t>
            </a:r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</a:t>
            </a:r>
            <a:endParaRPr lang="de-DE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0E501FF-0CD8-4D20-8DC4-039EF5C0CAFC}"/>
              </a:ext>
            </a:extLst>
          </p:cNvPr>
          <p:cNvSpPr/>
          <p:nvPr/>
        </p:nvSpPr>
        <p:spPr>
          <a:xfrm>
            <a:off x="5292080" y="3650938"/>
            <a:ext cx="2232248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</a:t>
            </a:r>
            <a:endParaRPr lang="de-DE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867960" y="197225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8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in der Praxis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705716" y="1505228"/>
            <a:ext cx="8096528" cy="490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3200" b="1" strike="noStrike" spc="-1" dirty="0">
                <a:solidFill>
                  <a:srgbClr val="0066B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3 Akzente</a:t>
            </a:r>
            <a:endParaRPr lang="de-DE" sz="2400" b="1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de-DE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caf</a:t>
            </a:r>
            <a:r>
              <a:rPr lang="de-DE" sz="2800" b="1" strike="noStrike" spc="-1" dirty="0" err="1">
                <a:solidFill>
                  <a:srgbClr val="0066B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é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(langes e)</a:t>
            </a:r>
          </a:p>
          <a:p>
            <a:endParaRPr lang="de-DE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</a:t>
            </a:r>
            <a:r>
              <a:rPr lang="de-DE" sz="2800" b="1" strike="noStrike" spc="-1" dirty="0" err="1">
                <a:solidFill>
                  <a:srgbClr val="0066B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è</a:t>
            </a:r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re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(langes ä)</a:t>
            </a:r>
          </a:p>
          <a:p>
            <a:endParaRPr lang="de-DE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for</a:t>
            </a:r>
            <a:r>
              <a:rPr lang="de-DE" sz="2800" b="1" strike="noStrike" spc="-1" dirty="0" err="1">
                <a:solidFill>
                  <a:srgbClr val="0066B3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ê</a:t>
            </a:r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</a:t>
            </a:r>
            <a:r>
              <a:rPr lang="de-DE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(engl. </a:t>
            </a:r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fore</a:t>
            </a:r>
            <a:r>
              <a:rPr lang="de-DE" sz="2400" b="1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</a:t>
            </a:r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</a:p>
          <a:p>
            <a:r>
              <a:rPr lang="de-DE" sz="2400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</a:t>
            </a:r>
            <a:r>
              <a:rPr lang="de-DE" sz="240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 im Engl. das </a:t>
            </a:r>
            <a:r>
              <a:rPr lang="de-DE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</a:t>
            </a:r>
            <a:r>
              <a:rPr lang="de-DE" sz="240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steht, wird es im Französ</a:t>
            </a:r>
            <a:r>
              <a:rPr lang="de-DE" sz="2400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ischen</a:t>
            </a:r>
            <a:r>
              <a:rPr lang="de-DE" sz="2400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weggelassen und dafür auf den Vokal davor ein ^ gesetzt.</a:t>
            </a:r>
          </a:p>
          <a:p>
            <a:endParaRPr lang="de-DE" sz="2400" b="1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endParaRPr lang="de-DE" sz="2400" b="1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ea typeface="Arial"/>
            </a:endParaRPr>
          </a:p>
          <a:p>
            <a:r>
              <a:rPr lang="de-DE" sz="2400" b="1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                                  Ç        </a:t>
            </a:r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Microsoft YaHei"/>
              </a:rPr>
              <a:t>le</a:t>
            </a:r>
            <a:r>
              <a:rPr lang="de-DE" sz="2800" b="1" strike="noStrike" spc="-1" dirty="0" err="1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ç</a:t>
            </a:r>
            <a:r>
              <a:rPr lang="de-DE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on</a:t>
            </a:r>
            <a:r>
              <a:rPr lang="de-D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 (Lektion)	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8" name="Picture 4" descr="Quellbild anzeigen">
            <a:extLst>
              <a:ext uri="{FF2B5EF4-FFF2-40B4-BE49-F238E27FC236}">
                <a16:creationId xmlns:a16="http://schemas.microsoft.com/office/drawing/2014/main" id="{ED9306DC-0248-4397-A884-77B2DA91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46" y="3645024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914400" y="1052640"/>
            <a:ext cx="7772040" cy="43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 marL="216000" indent="-216000" algn="ctr">
              <a:lnSpc>
                <a:spcPct val="100000"/>
              </a:lnSpc>
              <a:buClr>
                <a:srgbClr val="002060"/>
              </a:buClr>
            </a:pPr>
            <a:r>
              <a:rPr lang="de-DE" sz="54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Abwechslungsreicher,</a:t>
            </a:r>
            <a:r>
              <a:rPr lang="de-DE" sz="5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
</a:t>
            </a:r>
            <a:r>
              <a:rPr lang="de-DE" sz="5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aktueller</a:t>
            </a:r>
            <a:r>
              <a:rPr lang="de-DE" sz="5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Unterricht 
</a:t>
            </a:r>
            <a:r>
              <a:rPr lang="de-DE" sz="5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qui</a:t>
            </a:r>
            <a:r>
              <a:rPr lang="de-DE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5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fait</a:t>
            </a:r>
            <a:r>
              <a:rPr lang="de-DE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54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plaisir</a:t>
            </a:r>
            <a:r>
              <a:rPr lang="de-DE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!</a:t>
            </a:r>
            <a:r>
              <a:rPr lang="de-DE" sz="3600" b="0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611560" y="692696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Ein neues, 
modernes Lehrwerk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727627" y="2564904"/>
            <a:ext cx="3888000" cy="374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</a:t>
            </a:r>
            <a:r>
              <a:rPr lang="de-DE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ommunikativ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</a:t>
            </a:r>
            <a:r>
              <a:rPr lang="de-DE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ifferenziert 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</a:t>
            </a:r>
            <a:r>
              <a:rPr lang="de-DE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uch digital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Vokabel-App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13" name="Grafik 312"/>
          <p:cNvPicPr/>
          <p:nvPr/>
        </p:nvPicPr>
        <p:blipFill>
          <a:blip r:embed="rId2" cstate="print"/>
          <a:stretch/>
        </p:blipFill>
        <p:spPr>
          <a:xfrm>
            <a:off x="4788024" y="3586889"/>
            <a:ext cx="2074680" cy="2780640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4A743A7-D566-4A10-B07F-FA6EA0438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8" t="24801" r="38188" b="19016"/>
          <a:stretch/>
        </p:blipFill>
        <p:spPr>
          <a:xfrm>
            <a:off x="6472374" y="390431"/>
            <a:ext cx="2160240" cy="28898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1E0854F-073F-419B-B1EB-452F9639B245}"/>
              </a:ext>
            </a:extLst>
          </p:cNvPr>
          <p:cNvSpPr/>
          <p:nvPr/>
        </p:nvSpPr>
        <p:spPr>
          <a:xfrm rot="1349627">
            <a:off x="5394700" y="2172846"/>
            <a:ext cx="1954681" cy="956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5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Leistungsnachweise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914400" y="1447920"/>
            <a:ext cx="374868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3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4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Große:</a:t>
            </a:r>
            <a:endParaRPr lang="de-DE" sz="2400" b="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4</a:t>
            </a: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Klassenarbeiten pro Schuljahr</a:t>
            </a:r>
          </a:p>
          <a:p>
            <a:pPr marL="360">
              <a:lnSpc>
                <a:spcPct val="100000"/>
              </a:lnSpc>
              <a:buClr>
                <a:srgbClr val="2DA2BF"/>
              </a:buClr>
              <a:buSzPct val="85000"/>
            </a:pP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10. Klasse: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3 schriftlich,</a:t>
            </a:r>
            <a:endParaRPr lang="de-D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1 mündlich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4933800" y="1447920"/>
            <a:ext cx="3748680" cy="45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3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4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Kleine: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Vokabeltests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Mitarbeit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Lesenoten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Dialoge/Sketche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Mündliche Abfragen</a:t>
            </a:r>
            <a:endParaRPr lang="de-D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   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5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Weitere Angebote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467544" y="1845000"/>
            <a:ext cx="4195536" cy="417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E-Mail-Partnerschaften</a:t>
            </a:r>
            <a:endParaRPr lang="de-DE" sz="2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Voltaire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– Programm                (6 Mon. / Kl. 8 – 10)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Brigitte-</a:t>
            </a:r>
            <a:r>
              <a:rPr lang="de-DE" sz="2000" b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Sauzay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-Programm   </a:t>
            </a:r>
          </a:p>
          <a:p>
            <a:pPr marL="3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(3 Mon. / Kl. 8-11)   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Berufspraktikum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im französischsprachigen Ausland (Kl. 9)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i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France Mobil</a:t>
            </a:r>
            <a:endParaRPr lang="de-DE" sz="2600" b="1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Besuch der </a:t>
            </a:r>
            <a:r>
              <a:rPr lang="de-DE" sz="2000" b="1" strike="noStrike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Cinéfête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(französisches Filmfestival)</a:t>
            </a:r>
          </a:p>
          <a:p>
            <a:pPr marL="3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 in Darmstadt</a:t>
            </a:r>
          </a:p>
        </p:txBody>
      </p:sp>
      <p:sp>
        <p:nvSpPr>
          <p:cNvPr id="319" name="TextShape 3"/>
          <p:cNvSpPr txBox="1"/>
          <p:nvPr/>
        </p:nvSpPr>
        <p:spPr>
          <a:xfrm>
            <a:off x="4572000" y="1772640"/>
            <a:ext cx="4248472" cy="424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Bundeswettbewerb Fremdsprachen</a:t>
            </a:r>
            <a:endParaRPr lang="de-DE" sz="2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International anerkannte Sprachenzertifikate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wie </a:t>
            </a: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DELF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sehr beliebte </a:t>
            </a:r>
            <a:r>
              <a:rPr lang="de-DE" sz="2000" b="1" strike="noStrike" spc="-1" dirty="0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Straßburg-Fahrt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in Kl.8 Gymnasium/ Realschule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B4403CA-FDAC-44EE-9A52-289DEDE44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03" t="18103" r="25472" b="20925"/>
          <a:stretch/>
        </p:blipFill>
        <p:spPr>
          <a:xfrm>
            <a:off x="4988906" y="3744817"/>
            <a:ext cx="3505740" cy="25942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94D383-8921-40EA-A20E-436415D7A311}"/>
              </a:ext>
            </a:extLst>
          </p:cNvPr>
          <p:cNvSpPr txBox="1"/>
          <p:nvPr/>
        </p:nvSpPr>
        <p:spPr>
          <a:xfrm>
            <a:off x="1115616" y="548680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 Franzosen deutsch sprechen…</a:t>
            </a:r>
          </a:p>
          <a:p>
            <a:r>
              <a:rPr lang="de-DE" u="sng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https://www.arte.tv/de/videos/092598-000-A/karambolage-sprechen-sie-deutsch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A74262-5703-41C2-885F-8F012A963A7A}"/>
              </a:ext>
            </a:extLst>
          </p:cNvPr>
          <p:cNvSpPr txBox="1"/>
          <p:nvPr/>
        </p:nvSpPr>
        <p:spPr>
          <a:xfrm>
            <a:off x="1115616" y="1700808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 wie wir französisch sprechen…</a:t>
            </a:r>
          </a:p>
          <a:p>
            <a:endParaRPr lang="de-DE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https://www.youtube.com/watch?v=9BgyvEXTZbk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16EB6C-EBE1-4C8E-BB23-005EA05E9EF6}"/>
              </a:ext>
            </a:extLst>
          </p:cNvPr>
          <p:cNvPicPr/>
          <p:nvPr/>
        </p:nvPicPr>
        <p:blipFill rotWithShape="1">
          <a:blip r:embed="rId4"/>
          <a:srcRect l="16575" t="26715" r="49392" b="28560"/>
          <a:stretch/>
        </p:blipFill>
        <p:spPr bwMode="auto">
          <a:xfrm>
            <a:off x="1547664" y="2780928"/>
            <a:ext cx="5544616" cy="370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502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85980" y="238588"/>
            <a:ext cx="7772040" cy="148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			1.</a:t>
            </a:r>
          </a:p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Mit Französisch um die Welt</a:t>
            </a:r>
            <a:endParaRPr lang="de-DE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467544" y="1988840"/>
            <a:ext cx="8473336" cy="41044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wird nach Englisch weltweit am 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häufigsten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gelernt </a:t>
            </a: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 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32 Staaten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ist Französisch 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Amts- und 	 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Verkehrssprache 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weltweit 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ca. 370 Millionen Sprecher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Zur 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Internationalen Organisation der 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de-DE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Francophonie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gehören 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57 Staaten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ist die Sprache der internationalen Beziehungen: </a:t>
            </a:r>
            <a:r>
              <a:rPr lang="de-DE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UNO, EU, NATO, OECD, Europarat</a:t>
            </a: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548640" indent="-228240"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539552" y="274680"/>
            <a:ext cx="8146888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Warum </a:t>
            </a:r>
            <a:r>
              <a:rPr lang="de-DE" sz="44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</a:t>
            </a:r>
            <a:r>
              <a:rPr lang="de-DE" sz="4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lernen ?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914400" y="1628800"/>
            <a:ext cx="7772040" cy="48245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Weltweit am zweithäufigsten gelernte Fremdsprache</a:t>
            </a:r>
            <a:endParaRPr lang="de-DE" sz="20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370 Mio. Sprecher, auf allen Kontinenten vertreten</a:t>
            </a:r>
            <a:endParaRPr lang="de-D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Gute Berufschancen</a:t>
            </a:r>
            <a:r>
              <a:rPr lang="de-DE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: internationale Beziehungen/ Deutschland-Frankreich als wichtige Handelspartner</a:t>
            </a:r>
            <a:endParaRPr lang="de-DE" sz="2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Kultureller Reichtum, spannend zu entdecken</a:t>
            </a: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Aktuelle, sehr beliebte französischsprachige Popmusik</a:t>
            </a:r>
            <a:endParaRPr lang="de-DE" sz="2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Mode, Schönheit, Gastronomie</a:t>
            </a:r>
            <a:endParaRPr lang="de-DE" sz="20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Wortschatz nicht schwer zu erlernen, Vieles ableitbar</a:t>
            </a:r>
            <a:endParaRPr lang="de-DE" sz="2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Brückensprache zu anderen romanischen Sprachen</a:t>
            </a:r>
            <a:endParaRPr lang="de-DE" sz="20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Lebendige, dynamische, harmonische Sprache</a:t>
            </a:r>
            <a:endParaRPr lang="de-DE" sz="24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3" name="Grafik 2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A67DB47F-5160-4DD0-84D6-856919879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622">
            <a:off x="7973090" y="3787465"/>
            <a:ext cx="832710" cy="10068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539552" y="764704"/>
            <a:ext cx="8146888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  Warum </a:t>
            </a:r>
            <a:r>
              <a:rPr lang="de-DE" sz="44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</a:t>
            </a:r>
            <a:endParaRPr lang="de-DE" sz="4400" b="1" u="sng" spc="-1" dirty="0">
              <a:solidFill>
                <a:srgbClr val="46464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        an der JWS ?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726976" y="1925650"/>
            <a:ext cx="7772040" cy="48245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Kleine Lerngruppen, schöne Lernatmosphäre</a:t>
            </a:r>
            <a:endParaRPr lang="de-DE" sz="20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Modernes Buch von 2020</a:t>
            </a:r>
            <a:endParaRPr lang="de-D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Französische Küche ausprobieren</a:t>
            </a: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pc="-1" dirty="0">
                <a:uFill>
                  <a:solidFill>
                    <a:srgbClr val="FFFFFF"/>
                  </a:solidFill>
                </a:uFill>
                <a:latin typeface="+mj-lt"/>
              </a:rPr>
              <a:t>Französische </a:t>
            </a:r>
            <a:r>
              <a:rPr lang="de-DE" sz="20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Filme bei der </a:t>
            </a:r>
            <a:r>
              <a:rPr lang="de-DE" sz="2000" b="1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Cinéfête</a:t>
            </a:r>
            <a:r>
              <a:rPr lang="de-DE" sz="20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erleben</a:t>
            </a: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Lernen mit Liedern und Grammatik-Rap</a:t>
            </a:r>
            <a:endParaRPr lang="de-DE" sz="2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pc="-1" dirty="0">
                <a:uFill>
                  <a:solidFill>
                    <a:srgbClr val="FFFFFF"/>
                  </a:solidFill>
                </a:uFill>
                <a:latin typeface="+mj-lt"/>
              </a:rPr>
              <a:t>a</a:t>
            </a:r>
            <a:r>
              <a:rPr lang="de-DE" sz="20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n allen Oberstufenschulen fortzuführen</a:t>
            </a: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wird auch im Realschulzweig angeboten</a:t>
            </a:r>
            <a:endParaRPr lang="de-DE" sz="2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pc="-1" dirty="0">
                <a:uFill>
                  <a:solidFill>
                    <a:srgbClr val="FFFFFF"/>
                  </a:solidFill>
                </a:uFill>
                <a:latin typeface="+mj-lt"/>
              </a:rPr>
              <a:t>Frankreich-Austausch, Frankreich-Fahrt</a:t>
            </a:r>
          </a:p>
          <a:p>
            <a:pPr marL="360">
              <a:lnSpc>
                <a:spcPct val="150000"/>
              </a:lnSpc>
              <a:buClr>
                <a:srgbClr val="2DA2BF"/>
              </a:buClr>
              <a:buSzPct val="85000"/>
            </a:pPr>
            <a:r>
              <a:rPr lang="de-DE" sz="2000" b="1" spc="-1" dirty="0">
                <a:uFill>
                  <a:solidFill>
                    <a:srgbClr val="FFFFFF"/>
                  </a:solidFill>
                </a:uFill>
                <a:latin typeface="+mj-lt"/>
              </a:rPr>
              <a:t>    (wenn Fahrten wieder möglich)</a:t>
            </a:r>
            <a:endParaRPr lang="de-DE" sz="20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74320" indent="-273960">
              <a:lnSpc>
                <a:spcPct val="15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Endlich im </a:t>
            </a:r>
            <a:r>
              <a:rPr lang="de-DE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Frankreich-Urlaub auf französisch bestellen! </a:t>
            </a:r>
            <a:r>
              <a:rPr lang="de-DE" sz="20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sym typeface="Wingdings" panose="05000000000000000000" pitchFamily="2" charset="2"/>
              </a:rPr>
              <a:t></a:t>
            </a:r>
            <a:endParaRPr lang="de-DE" sz="24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3" name="Grafik 2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A67DB47F-5160-4DD0-84D6-856919879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622">
            <a:off x="6460922" y="3715457"/>
            <a:ext cx="832710" cy="10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68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2F54C-D9B2-431E-9D08-CAE66342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786848" cy="1786168"/>
          </a:xfrm>
        </p:spPr>
        <p:txBody>
          <a:bodyPr/>
          <a:lstStyle/>
          <a:p>
            <a:r>
              <a:rPr lang="de-DE" sz="3200" b="1" dirty="0"/>
              <a:t>Französisch an der JWS in 3 Minuten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https://www.jws-rossdorf.de/schule/fachbereiche/franz%C3%B6sisch-fachbereich-i/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F33CBD-304A-4084-A75B-ACB5819E7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19201" r="21651" b="19200"/>
          <a:stretch/>
        </p:blipFill>
        <p:spPr>
          <a:xfrm>
            <a:off x="2287424" y="2262840"/>
            <a:ext cx="4569151" cy="37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3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66EE8EE-1FBA-4FDD-8898-CB884A290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8695"/>
              </p:ext>
            </p:extLst>
          </p:nvPr>
        </p:nvGraphicFramePr>
        <p:xfrm>
          <a:off x="323528" y="260648"/>
          <a:ext cx="8568953" cy="6534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390">
                  <a:extLst>
                    <a:ext uri="{9D8B030D-6E8A-4147-A177-3AD203B41FA5}">
                      <a16:colId xmlns:a16="http://schemas.microsoft.com/office/drawing/2014/main" val="2278959039"/>
                    </a:ext>
                  </a:extLst>
                </a:gridCol>
                <a:gridCol w="1432956">
                  <a:extLst>
                    <a:ext uri="{9D8B030D-6E8A-4147-A177-3AD203B41FA5}">
                      <a16:colId xmlns:a16="http://schemas.microsoft.com/office/drawing/2014/main" val="3661448988"/>
                    </a:ext>
                  </a:extLst>
                </a:gridCol>
                <a:gridCol w="842230">
                  <a:extLst>
                    <a:ext uri="{9D8B030D-6E8A-4147-A177-3AD203B41FA5}">
                      <a16:colId xmlns:a16="http://schemas.microsoft.com/office/drawing/2014/main" val="168399911"/>
                    </a:ext>
                  </a:extLst>
                </a:gridCol>
                <a:gridCol w="3301760">
                  <a:extLst>
                    <a:ext uri="{9D8B030D-6E8A-4147-A177-3AD203B41FA5}">
                      <a16:colId xmlns:a16="http://schemas.microsoft.com/office/drawing/2014/main" val="3628292330"/>
                    </a:ext>
                  </a:extLst>
                </a:gridCol>
                <a:gridCol w="2646617">
                  <a:extLst>
                    <a:ext uri="{9D8B030D-6E8A-4147-A177-3AD203B41FA5}">
                      <a16:colId xmlns:a16="http://schemas.microsoft.com/office/drawing/2014/main" val="3600778056"/>
                    </a:ext>
                  </a:extLst>
                </a:gridCol>
              </a:tblGrid>
              <a:tr h="160189">
                <a:tc>
                  <a:txBody>
                    <a:bodyPr/>
                    <a:lstStyle/>
                    <a:p>
                      <a:r>
                        <a:rPr lang="de-DE" sz="800" dirty="0">
                          <a:effectLst/>
                        </a:rPr>
                        <a:t>Nr.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47650" algn="l"/>
                        </a:tabLst>
                      </a:pPr>
                      <a:r>
                        <a:rPr lang="de-DE" sz="800">
                          <a:effectLst/>
                        </a:rPr>
                        <a:t>Name der Schule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800">
                          <a:effectLst/>
                        </a:rPr>
                        <a:t>Ort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800">
                          <a:effectLst/>
                        </a:rPr>
                        <a:t>Französisch in der Oberstufe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effectLst/>
                        </a:rPr>
                        <a:t>Spanisch in der Oberstufe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4191719253"/>
                  </a:ext>
                </a:extLst>
              </a:tr>
              <a:tr h="563628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1.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>
                          <a:effectLst/>
                        </a:rPr>
                        <a:t>Georg-Christoph-Lichtenberg-Schule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Ober-Ramstadt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</a:rPr>
                        <a:t>Ja, kann (neben Englisch, Latein, und Spanisch) in Klasse 11 fortgeführt und Französisch (und Italienisch) kann zudem in Klasse 11 neu erlernt werden 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Ja, kann (neben Englisch, Französisch und Latein) in Klasse 11 fortgeführt und Französisch (und Italienisch) kann zudem in Klasse 11 neu erlernt werden</a:t>
                      </a:r>
                      <a:endParaRPr lang="de-DE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2298009612"/>
                  </a:ext>
                </a:extLst>
              </a:tr>
              <a:tr h="1153360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2.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>
                          <a:effectLst/>
                        </a:rPr>
                        <a:t>Alfred-Delp-Schule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Dieburg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</a:rPr>
                        <a:t>Ja, kann (neben Spanisch und Latein) als 2. FS (regelmäßig auch als Leistungskurs) fortgeführt werden. Vorbereitung auf DELF (Sprachzertifikat) in Arbeitsgemeinschaften.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Ja, kann (neben Französisch und Latein) als 2. FS (regelmäßig auch als Leistungskurs) fortgeführt werden; Vorbereitung auf DELE (Sprachzertifikat) in Arbeitsgemeinschaften.</a:t>
                      </a:r>
                      <a:endParaRPr lang="de-DE" sz="1050" dirty="0">
                        <a:effectLst/>
                      </a:endParaRPr>
                    </a:p>
                    <a:p>
                      <a:r>
                        <a:rPr lang="de-DE" sz="900" dirty="0">
                          <a:effectLst/>
                        </a:rPr>
                        <a:t>Zudem: Spanisch kann hier neu in der E-Phase (E11) begonnen werden (z.B. für Realschüler ohne vorherige 2. FS oder Gymnasiasten, die von Latein oder Französisch wechseln wollen)</a:t>
                      </a:r>
                      <a:endParaRPr lang="de-DE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3023806555"/>
                  </a:ext>
                </a:extLst>
              </a:tr>
              <a:tr h="640756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3.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>
                          <a:effectLst/>
                        </a:rPr>
                        <a:t>Berufliches Gymnasium der Landrat-Gruber-Schule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Dieburg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</a:rPr>
                        <a:t>Ja ab E-Phase für Anfänger möglich (in den letzten Jahren </a:t>
                      </a:r>
                      <a:r>
                        <a:rPr lang="de-DE" sz="1000" u="none" dirty="0">
                          <a:effectLst/>
                        </a:rPr>
                        <a:t>nur Spanisch</a:t>
                      </a:r>
                      <a:r>
                        <a:rPr lang="de-DE" sz="1000" dirty="0">
                          <a:effectLst/>
                        </a:rPr>
                        <a:t> wegen zu geringer Nachfrage nach Französisch); </a:t>
                      </a:r>
                      <a:endParaRPr lang="de-DE" sz="1100" dirty="0">
                        <a:effectLst/>
                      </a:endParaRPr>
                    </a:p>
                    <a:p>
                      <a:r>
                        <a:rPr lang="de-DE" sz="1000" dirty="0">
                          <a:effectLst/>
                        </a:rPr>
                        <a:t>Eine 2. FS muss hier nur belegt werden, wenn die Schüler vorher keine hatten (bspw. Realschüler)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Ja ab E-Phase für Anfänger möglich; </a:t>
                      </a:r>
                      <a:endParaRPr lang="de-DE" sz="1050">
                        <a:effectLst/>
                      </a:endParaRPr>
                    </a:p>
                    <a:p>
                      <a:r>
                        <a:rPr lang="de-DE" sz="900">
                          <a:effectLst/>
                        </a:rPr>
                        <a:t>Eine 2. FS muss hier nur belegt werden, wenn die Schüler vorher keine hatten (bspw. Realschüler)</a:t>
                      </a:r>
                      <a:endParaRPr lang="de-DE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71420456"/>
                  </a:ext>
                </a:extLst>
              </a:tr>
              <a:tr h="706610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4.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>
                          <a:effectLst/>
                        </a:rPr>
                        <a:t>Brechtschule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Darmstadt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</a:rPr>
                        <a:t>Ja, kann in der Oberstufe als 2. FS weiterbelegt werden; als Abiturprüfungsfach (Anfänger u. </a:t>
                      </a:r>
                      <a:r>
                        <a:rPr lang="de-DE" sz="1000" dirty="0" err="1">
                          <a:effectLst/>
                        </a:rPr>
                        <a:t>Fortgeschr</a:t>
                      </a:r>
                      <a:r>
                        <a:rPr lang="de-DE" sz="1000" dirty="0">
                          <a:effectLst/>
                        </a:rPr>
                        <a:t>.) möglich; Neubeginn und LK möglich, bei ausreichend Interesse 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Ja, kann in der Oberstufe als 2. FS weiterbelegt werden und auch immer Neubeginn möglich; als Abiturprüfungsfach (Anfänger u. </a:t>
                      </a:r>
                      <a:r>
                        <a:rPr lang="de-DE" sz="900" dirty="0" err="1">
                          <a:effectLst/>
                        </a:rPr>
                        <a:t>Fortgeschr</a:t>
                      </a:r>
                      <a:r>
                        <a:rPr lang="de-DE" sz="900" dirty="0">
                          <a:effectLst/>
                        </a:rPr>
                        <a:t>.) möglich; LK möglich, bei ausreichend Interesse</a:t>
                      </a:r>
                      <a:endParaRPr lang="de-DE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3068840901"/>
                  </a:ext>
                </a:extLst>
              </a:tr>
              <a:tr h="512603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5.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 err="1">
                          <a:effectLst/>
                        </a:rPr>
                        <a:t>Eleonorenschule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Darmstadt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</a:rPr>
                        <a:t>Ja, wird als 2. FS verpflichtend neben Englisch bis mindestens zum Ende der E-Phase fortgeführt, GK, LK nach Anwahl möglich.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Ja, wird als 2. FS verpflichtend neben Englisch bis mindestens zum Ende der E-Phase fortgeführt, GK, LK nach Anwahl möglich.</a:t>
                      </a:r>
                      <a:endParaRPr lang="de-DE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3273702576"/>
                  </a:ext>
                </a:extLst>
              </a:tr>
              <a:tr h="758335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6.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>
                          <a:effectLst/>
                        </a:rPr>
                        <a:t>Justus-Liebig-Schule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Darmstadt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00" dirty="0">
                          <a:effectLst/>
                        </a:rPr>
                        <a:t>Ja, wird als 2. FS verpflichtend bis zum Ende der E-Phase fortgeführt. Danach freiwillig als GK und LK bis zum Abitur.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Nein</a:t>
                      </a:r>
                      <a:endParaRPr lang="de-DE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2050889906"/>
                  </a:ext>
                </a:extLst>
              </a:tr>
              <a:tr h="710171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7.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>
                          <a:effectLst/>
                        </a:rPr>
                        <a:t>Lichtenbergschule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Darmstadt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effectLst/>
                        </a:rPr>
                        <a:t>Ja, wird als 2. FS bis zum Abitur angeboten; GK und LK werden in der Q-Phase angeboten; DELF (Sprachzertifikat) möglich; </a:t>
                      </a:r>
                      <a:r>
                        <a:rPr lang="de-DE" sz="1000" dirty="0" err="1">
                          <a:effectLst/>
                        </a:rPr>
                        <a:t>CertiLingua</a:t>
                      </a:r>
                      <a:r>
                        <a:rPr lang="de-DE" sz="1000" dirty="0">
                          <a:effectLst/>
                        </a:rPr>
                        <a:t> (Sprachzertifikat) möglich.  (Bei genügend Interesse ist der Neubeginn von Latein ab der E-Phase möglich)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Ja, wird als 2. FS bis zum Abitur angeboten; </a:t>
                      </a:r>
                      <a:r>
                        <a:rPr lang="de-DE" sz="900" dirty="0" err="1">
                          <a:effectLst/>
                        </a:rPr>
                        <a:t>CertiLingua</a:t>
                      </a:r>
                      <a:r>
                        <a:rPr lang="de-DE" sz="900" dirty="0">
                          <a:effectLst/>
                        </a:rPr>
                        <a:t> (Sprachzertifikat) möglich. (Bei genügend Interesse ist der Neubeginn von Latein ab der E-Phase möglich)</a:t>
                      </a:r>
                      <a:endParaRPr lang="de-DE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132821666"/>
                  </a:ext>
                </a:extLst>
              </a:tr>
              <a:tr h="1131053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8.</a:t>
                      </a:r>
                      <a:endParaRPr lang="de-DE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050" dirty="0">
                          <a:effectLst/>
                        </a:rPr>
                        <a:t>Viktoriaschule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Darmstadt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00" dirty="0">
                          <a:effectLst/>
                        </a:rPr>
                        <a:t> ja, wird als (1.) 2. FS verpflichtend (neben Latein oder Englisch) in der Oberstufe weitergeführt als GK/LK. Vorbereitung auf DELF (Sprachzertifikat) im Rahmen einer einstündigen Arbeitsgemeinschaft. DELF-Prüfung in der Schule. Im Schuljahr 2021/22 keine E-Phase!</a:t>
                      </a:r>
                      <a:endParaRPr lang="de-DE" sz="1100" dirty="0">
                        <a:effectLst/>
                      </a:endParaRPr>
                    </a:p>
                    <a:p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Nein</a:t>
                      </a:r>
                      <a:endParaRPr lang="de-DE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958" marR="46958" marT="0" marB="0"/>
                </a:tc>
                <a:extLst>
                  <a:ext uri="{0D108BD9-81ED-4DB2-BD59-A6C34878D82A}">
                    <a16:rowId xmlns:a16="http://schemas.microsoft.com/office/drawing/2014/main" val="1353267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34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54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Wichtige Internetlinks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325" name="Inhaltsplatzhalter 5"/>
          <p:cNvPicPr/>
          <p:nvPr/>
        </p:nvPicPr>
        <p:blipFill>
          <a:blip r:embed="rId2" cstate="print"/>
          <a:srcRect t="16752" b="14188"/>
          <a:stretch/>
        </p:blipFill>
        <p:spPr>
          <a:xfrm>
            <a:off x="914400" y="1556640"/>
            <a:ext cx="7772040" cy="4464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Autorin: </a:t>
            </a:r>
            <a:r>
              <a:rPr lang="de-DE" sz="2000" b="0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	Carolin Carbone, Fachleiterin Französisch an der JWS Roßdorf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914400" y="2709000"/>
            <a:ext cx="7772040" cy="3310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</a:pPr>
            <a:r>
              <a:rPr lang="de-DE" sz="26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Quellen:</a:t>
            </a: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CD: Französische Botschaft / Klett-Verlag: Mit Französisch in die Zukunft!</a:t>
            </a: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Klett-Verlag: Lehrwerk „</a:t>
            </a:r>
            <a:r>
              <a:rPr lang="de-DE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Découvertes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, </a:t>
            </a:r>
            <a:r>
              <a:rPr lang="de-DE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série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</a:t>
            </a:r>
            <a:r>
              <a:rPr lang="de-DE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jaune</a:t>
            </a: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“ (2020)</a:t>
            </a:r>
          </a:p>
          <a:p>
            <a:pPr marL="274320" indent="-273960">
              <a:lnSpc>
                <a:spcPct val="100000"/>
              </a:lnSpc>
              <a:buClr>
                <a:srgbClr val="2DA2BF"/>
              </a:buClr>
              <a:buSzPct val="85000"/>
              <a:buFont typeface="Wingdings 2" charset="2"/>
              <a:buChar char=""/>
            </a:pPr>
            <a:r>
              <a:rPr lang="de-DE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www.connexion-emploi.com</a:t>
            </a:r>
          </a:p>
          <a:p>
            <a:pPr>
              <a:lnSpc>
                <a:spcPct val="100000"/>
              </a:lnSpc>
            </a:pPr>
            <a:endParaRPr lang="de-DE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936000" y="721946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 algn="ctr">
              <a:lnSpc>
                <a:spcPct val="100000"/>
              </a:lnSpc>
            </a:pPr>
            <a:r>
              <a:rPr lang="de-DE" sz="40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Muttersprachen in Europa:</a:t>
            </a:r>
          </a:p>
          <a:p>
            <a:pPr algn="ctr">
              <a:lnSpc>
                <a:spcPct val="100000"/>
              </a:lnSpc>
            </a:pPr>
            <a:r>
              <a:rPr lang="de-DE" sz="4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auf Platz 2!</a:t>
            </a:r>
            <a:endParaRPr lang="de-DE" sz="4000" b="1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67" name="Inhaltsplatzhalter 8"/>
          <p:cNvPicPr/>
          <p:nvPr/>
        </p:nvPicPr>
        <p:blipFill>
          <a:blip r:embed="rId2" cstate="print"/>
          <a:srcRect l="31436" t="41919" r="28697" b="21535"/>
          <a:stretch/>
        </p:blipFill>
        <p:spPr>
          <a:xfrm>
            <a:off x="914400" y="2444760"/>
            <a:ext cx="3749400" cy="2577600"/>
          </a:xfrm>
          <a:prstGeom prst="rect">
            <a:avLst/>
          </a:prstGeom>
          <a:ln w="9360">
            <a:noFill/>
          </a:ln>
        </p:spPr>
      </p:pic>
      <p:pic>
        <p:nvPicPr>
          <p:cNvPr id="268" name="Inhaltsplatzhalter 9"/>
          <p:cNvPicPr/>
          <p:nvPr/>
        </p:nvPicPr>
        <p:blipFill>
          <a:blip r:embed="rId3" cstate="print"/>
          <a:srcRect l="43941" t="42864" r="5441" b="15694"/>
          <a:stretch/>
        </p:blipFill>
        <p:spPr>
          <a:xfrm>
            <a:off x="4933800" y="2349000"/>
            <a:ext cx="3749400" cy="2535840"/>
          </a:xfrm>
          <a:prstGeom prst="rect">
            <a:avLst/>
          </a:prstGeom>
          <a:ln w="9360">
            <a:noFill/>
          </a:ln>
        </p:spPr>
      </p:pic>
      <p:sp>
        <p:nvSpPr>
          <p:cNvPr id="269" name="TextShape 2"/>
          <p:cNvSpPr txBox="1"/>
          <p:nvPr/>
        </p:nvSpPr>
        <p:spPr>
          <a:xfrm>
            <a:off x="4933800" y="4884840"/>
            <a:ext cx="1402200" cy="37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Mio. Muttersprachler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936000" y="5472000"/>
            <a:ext cx="7704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Weitere Plätze: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4. Platz Russisch, 5. Türkisch, 6. Italienisch, 7. Spanisch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539552" y="274680"/>
            <a:ext cx="82809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Wo wird </a:t>
            </a:r>
            <a:r>
              <a:rPr lang="de-DE" sz="36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</a:t>
            </a:r>
            <a:r>
              <a:rPr lang="de-DE" sz="36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gesprochen ?</a:t>
            </a:r>
            <a:endParaRPr lang="de-DE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72" name="Grafik 4"/>
          <p:cNvPicPr/>
          <p:nvPr/>
        </p:nvPicPr>
        <p:blipFill>
          <a:blip r:embed="rId2" cstate="print"/>
          <a:srcRect r="14790" b="12904"/>
          <a:stretch/>
        </p:blipFill>
        <p:spPr>
          <a:xfrm>
            <a:off x="2400120" y="1665360"/>
            <a:ext cx="4343040" cy="3526560"/>
          </a:xfrm>
          <a:prstGeom prst="rect">
            <a:avLst/>
          </a:prstGeom>
          <a:ln w="9360">
            <a:noFill/>
          </a:ln>
        </p:spPr>
      </p:pic>
      <p:pic>
        <p:nvPicPr>
          <p:cNvPr id="273" name="Inhaltsplatzhalter 10"/>
          <p:cNvPicPr/>
          <p:nvPr/>
        </p:nvPicPr>
        <p:blipFill>
          <a:blip r:embed="rId2" cstate="print"/>
          <a:srcRect t="15768" b="13691"/>
          <a:stretch/>
        </p:blipFill>
        <p:spPr>
          <a:xfrm>
            <a:off x="289800" y="1512000"/>
            <a:ext cx="8709480" cy="4608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2339752" y="9188"/>
            <a:ext cx="7772040" cy="171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0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              2.</a:t>
            </a:r>
          </a:p>
          <a:p>
            <a:pPr>
              <a:lnSpc>
                <a:spcPct val="100000"/>
              </a:lnSpc>
            </a:pPr>
            <a:r>
              <a:rPr lang="de-DE" sz="40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Kultureller Reichtum</a:t>
            </a:r>
            <a:endParaRPr lang="de-DE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75" name="Grafik 2"/>
          <p:cNvPicPr/>
          <p:nvPr/>
        </p:nvPicPr>
        <p:blipFill>
          <a:blip r:embed="rId2" cstate="print"/>
          <a:srcRect t="15276" r="-89" b="12318"/>
          <a:stretch/>
        </p:blipFill>
        <p:spPr>
          <a:xfrm>
            <a:off x="1187640" y="1865880"/>
            <a:ext cx="7632360" cy="4370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1140546" y="5013176"/>
            <a:ext cx="7314840" cy="4595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ctr"/>
          <a:lstStyle/>
          <a:p>
            <a:pPr algn="ctr">
              <a:lnSpc>
                <a:spcPct val="100000"/>
              </a:lnSpc>
            </a:pPr>
            <a:r>
              <a:rPr lang="de-DE" sz="2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</a:t>
            </a:r>
            <a:r>
              <a:rPr lang="de-DE" sz="2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Französisch schafft Zugang zu einer spannenden Kultur und Lebensweise</a:t>
            </a:r>
          </a:p>
          <a:p>
            <a:pPr>
              <a:lnSpc>
                <a:spcPct val="100000"/>
              </a:lnSpc>
            </a:pPr>
            <a:endParaRPr lang="de-DE" sz="100" b="1" spc="-1" dirty="0">
              <a:solidFill>
                <a:srgbClr val="46464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endParaRPr lang="de-DE" sz="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Musique Française Pop 2021</a:t>
            </a:r>
            <a:endParaRPr lang="de-DE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hlinkClick r:id="rId2"/>
              </a:rPr>
              <a:t>https://www.youtube.com/playlist?list=PLZHM_b7uldRSn_Ty7itK6PK7rIaFHeQYd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0" y="0"/>
            <a:ext cx="9001440" cy="4581000"/>
          </a:xfrm>
          <a:prstGeom prst="round2SameRect">
            <a:avLst>
              <a:gd name="adj1" fmla="val 7101"/>
              <a:gd name="adj2" fmla="val 0"/>
            </a:avLst>
          </a:prstGeom>
          <a:solidFill>
            <a:srgbClr val="DEF5FA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8" name="Grafik 7"/>
          <p:cNvPicPr/>
          <p:nvPr/>
        </p:nvPicPr>
        <p:blipFill>
          <a:blip r:embed="rId3" cstate="print"/>
          <a:srcRect t="14286" b="11821"/>
          <a:stretch/>
        </p:blipFill>
        <p:spPr>
          <a:xfrm>
            <a:off x="539640" y="260640"/>
            <a:ext cx="7920360" cy="417647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619672" y="316898"/>
            <a:ext cx="7906072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40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                3. </a:t>
            </a:r>
          </a:p>
          <a:p>
            <a:pPr>
              <a:lnSpc>
                <a:spcPct val="100000"/>
              </a:lnSpc>
            </a:pPr>
            <a:r>
              <a:rPr lang="de-DE" sz="40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Wirtschaftsbeziehungen</a:t>
            </a:r>
            <a:endParaRPr lang="de-DE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280" name="Grafik 2"/>
          <p:cNvPicPr/>
          <p:nvPr/>
        </p:nvPicPr>
        <p:blipFill>
          <a:blip r:embed="rId2" cstate="print"/>
          <a:srcRect t="14779" r="-89" b="12215"/>
          <a:stretch/>
        </p:blipFill>
        <p:spPr>
          <a:xfrm>
            <a:off x="971640" y="1484640"/>
            <a:ext cx="7632360" cy="4824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914400" y="2728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de-DE" sz="60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Berufschancen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914400" y="1447920"/>
            <a:ext cx="3733560" cy="761760"/>
          </a:xfrm>
          <a:prstGeom prst="rect">
            <a:avLst/>
          </a:prstGeom>
          <a:noFill/>
          <a:ln w="12600">
            <a:noFill/>
          </a:ln>
        </p:spPr>
        <p:txBody>
          <a:bodyPr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2DA2B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1.670 deutsche Firmen in Frankreich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283" name="TextShape 3"/>
          <p:cNvSpPr txBox="1"/>
          <p:nvPr/>
        </p:nvSpPr>
        <p:spPr>
          <a:xfrm>
            <a:off x="4952880" y="1447920"/>
            <a:ext cx="3733560" cy="761760"/>
          </a:xfrm>
          <a:prstGeom prst="rect">
            <a:avLst/>
          </a:prstGeom>
          <a:noFill/>
          <a:ln w="12600">
            <a:noFill/>
          </a:ln>
        </p:spPr>
        <p:txBody>
          <a:bodyPr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2DA2B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1.600 französische Firmen in Deutschland</a:t>
            </a:r>
            <a:endParaRPr lang="de-DE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84" name="Picture 2"/>
          <p:cNvPicPr/>
          <p:nvPr/>
        </p:nvPicPr>
        <p:blipFill>
          <a:blip r:embed="rId2" cstate="print"/>
          <a:stretch/>
        </p:blipFill>
        <p:spPr>
          <a:xfrm>
            <a:off x="5220000" y="2277000"/>
            <a:ext cx="1971360" cy="247320"/>
          </a:xfrm>
          <a:prstGeom prst="rect">
            <a:avLst/>
          </a:prstGeom>
          <a:ln>
            <a:noFill/>
          </a:ln>
        </p:spPr>
      </p:pic>
      <p:pic>
        <p:nvPicPr>
          <p:cNvPr id="285" name="Picture 3"/>
          <p:cNvPicPr/>
          <p:nvPr/>
        </p:nvPicPr>
        <p:blipFill>
          <a:blip r:embed="rId3" cstate="print"/>
          <a:stretch/>
        </p:blipFill>
        <p:spPr>
          <a:xfrm>
            <a:off x="5220000" y="2925000"/>
            <a:ext cx="2418840" cy="580680"/>
          </a:xfrm>
          <a:prstGeom prst="rect">
            <a:avLst/>
          </a:prstGeom>
          <a:ln>
            <a:noFill/>
          </a:ln>
        </p:spPr>
      </p:pic>
      <p:pic>
        <p:nvPicPr>
          <p:cNvPr id="286" name="Picture 4"/>
          <p:cNvPicPr/>
          <p:nvPr/>
        </p:nvPicPr>
        <p:blipFill>
          <a:blip r:embed="rId4" cstate="print"/>
          <a:stretch/>
        </p:blipFill>
        <p:spPr>
          <a:xfrm>
            <a:off x="1043640" y="2421000"/>
            <a:ext cx="1151640" cy="1079640"/>
          </a:xfrm>
          <a:prstGeom prst="rect">
            <a:avLst/>
          </a:prstGeom>
          <a:ln>
            <a:noFill/>
          </a:ln>
        </p:spPr>
      </p:pic>
      <p:pic>
        <p:nvPicPr>
          <p:cNvPr id="287" name="Picture 5"/>
          <p:cNvPicPr/>
          <p:nvPr/>
        </p:nvPicPr>
        <p:blipFill>
          <a:blip r:embed="rId5" cstate="print"/>
          <a:stretch/>
        </p:blipFill>
        <p:spPr>
          <a:xfrm>
            <a:off x="3060000" y="3789000"/>
            <a:ext cx="1079640" cy="1007640"/>
          </a:xfrm>
          <a:prstGeom prst="rect">
            <a:avLst/>
          </a:prstGeom>
          <a:ln>
            <a:noFill/>
          </a:ln>
        </p:spPr>
      </p:pic>
      <p:pic>
        <p:nvPicPr>
          <p:cNvPr id="288" name="Picture 7"/>
          <p:cNvPicPr/>
          <p:nvPr/>
        </p:nvPicPr>
        <p:blipFill>
          <a:blip r:embed="rId6" cstate="print"/>
          <a:stretch/>
        </p:blipFill>
        <p:spPr>
          <a:xfrm>
            <a:off x="1043640" y="3789000"/>
            <a:ext cx="1800000" cy="1007640"/>
          </a:xfrm>
          <a:prstGeom prst="rect">
            <a:avLst/>
          </a:prstGeom>
          <a:ln>
            <a:noFill/>
          </a:ln>
        </p:spPr>
      </p:pic>
      <p:pic>
        <p:nvPicPr>
          <p:cNvPr id="289" name="Picture 9"/>
          <p:cNvPicPr/>
          <p:nvPr/>
        </p:nvPicPr>
        <p:blipFill>
          <a:blip r:embed="rId7" cstate="print"/>
          <a:stretch/>
        </p:blipFill>
        <p:spPr>
          <a:xfrm>
            <a:off x="63360" y="-136440"/>
            <a:ext cx="856800" cy="247320"/>
          </a:xfrm>
          <a:prstGeom prst="rect">
            <a:avLst/>
          </a:prstGeom>
          <a:ln>
            <a:noFill/>
          </a:ln>
        </p:spPr>
      </p:pic>
      <p:pic>
        <p:nvPicPr>
          <p:cNvPr id="290" name="Picture 11"/>
          <p:cNvPicPr/>
          <p:nvPr/>
        </p:nvPicPr>
        <p:blipFill>
          <a:blip r:embed="rId7" cstate="print"/>
          <a:stretch/>
        </p:blipFill>
        <p:spPr>
          <a:xfrm>
            <a:off x="63360" y="-136440"/>
            <a:ext cx="856800" cy="247320"/>
          </a:xfrm>
          <a:prstGeom prst="rect">
            <a:avLst/>
          </a:prstGeom>
          <a:ln>
            <a:noFill/>
          </a:ln>
        </p:spPr>
      </p:pic>
      <p:pic>
        <p:nvPicPr>
          <p:cNvPr id="291" name="Picture 13"/>
          <p:cNvPicPr/>
          <p:nvPr/>
        </p:nvPicPr>
        <p:blipFill>
          <a:blip r:embed="rId7" cstate="print"/>
          <a:stretch/>
        </p:blipFill>
        <p:spPr>
          <a:xfrm>
            <a:off x="5508000" y="4005064"/>
            <a:ext cx="1793160" cy="575576"/>
          </a:xfrm>
          <a:prstGeom prst="rect">
            <a:avLst/>
          </a:prstGeom>
          <a:ln>
            <a:noFill/>
          </a:ln>
        </p:spPr>
      </p:pic>
      <p:pic>
        <p:nvPicPr>
          <p:cNvPr id="292" name="Picture 16"/>
          <p:cNvPicPr/>
          <p:nvPr/>
        </p:nvPicPr>
        <p:blipFill>
          <a:blip r:embed="rId8" cstate="print"/>
          <a:stretch/>
        </p:blipFill>
        <p:spPr>
          <a:xfrm>
            <a:off x="971640" y="5229360"/>
            <a:ext cx="2228400" cy="475920"/>
          </a:xfrm>
          <a:prstGeom prst="rect">
            <a:avLst/>
          </a:prstGeom>
          <a:ln>
            <a:noFill/>
          </a:ln>
        </p:spPr>
      </p:pic>
      <p:pic>
        <p:nvPicPr>
          <p:cNvPr id="293" name="Picture 19"/>
          <p:cNvPicPr/>
          <p:nvPr/>
        </p:nvPicPr>
        <p:blipFill>
          <a:blip r:embed="rId9" cstate="print"/>
          <a:stretch/>
        </p:blipFill>
        <p:spPr>
          <a:xfrm>
            <a:off x="2555640" y="2637000"/>
            <a:ext cx="1885680" cy="533160"/>
          </a:xfrm>
          <a:prstGeom prst="rect">
            <a:avLst/>
          </a:prstGeom>
          <a:ln>
            <a:noFill/>
          </a:ln>
        </p:spPr>
      </p:pic>
      <p:pic>
        <p:nvPicPr>
          <p:cNvPr id="294" name="Picture 21"/>
          <p:cNvPicPr/>
          <p:nvPr/>
        </p:nvPicPr>
        <p:blipFill>
          <a:blip r:embed="rId10" cstate="print"/>
          <a:stretch/>
        </p:blipFill>
        <p:spPr>
          <a:xfrm>
            <a:off x="5292000" y="4653000"/>
            <a:ext cx="2781000" cy="875880"/>
          </a:xfrm>
          <a:prstGeom prst="rect">
            <a:avLst/>
          </a:prstGeom>
          <a:ln>
            <a:noFill/>
          </a:ln>
        </p:spPr>
      </p:pic>
      <p:pic>
        <p:nvPicPr>
          <p:cNvPr id="295" name="Picture 23"/>
          <p:cNvPicPr/>
          <p:nvPr/>
        </p:nvPicPr>
        <p:blipFill>
          <a:blip r:embed="rId11" cstate="print"/>
          <a:stretch/>
        </p:blipFill>
        <p:spPr>
          <a:xfrm>
            <a:off x="5508000" y="5517360"/>
            <a:ext cx="2361960" cy="1018800"/>
          </a:xfrm>
          <a:prstGeom prst="rect">
            <a:avLst/>
          </a:prstGeom>
          <a:ln>
            <a:noFill/>
          </a:ln>
        </p:spPr>
      </p:pic>
      <p:pic>
        <p:nvPicPr>
          <p:cNvPr id="296" name="Picture 25"/>
          <p:cNvPicPr/>
          <p:nvPr/>
        </p:nvPicPr>
        <p:blipFill>
          <a:blip r:embed="rId12" cstate="print"/>
          <a:stretch/>
        </p:blipFill>
        <p:spPr>
          <a:xfrm>
            <a:off x="971640" y="6093360"/>
            <a:ext cx="1275840" cy="399600"/>
          </a:xfrm>
          <a:prstGeom prst="rect">
            <a:avLst/>
          </a:prstGeom>
          <a:ln>
            <a:noFill/>
          </a:ln>
        </p:spPr>
      </p:pic>
      <p:pic>
        <p:nvPicPr>
          <p:cNvPr id="297" name="Picture 27"/>
          <p:cNvPicPr/>
          <p:nvPr/>
        </p:nvPicPr>
        <p:blipFill>
          <a:blip r:embed="rId13" cstate="print"/>
          <a:stretch/>
        </p:blipFill>
        <p:spPr>
          <a:xfrm>
            <a:off x="2627640" y="5877360"/>
            <a:ext cx="1828440" cy="618840"/>
          </a:xfrm>
          <a:prstGeom prst="rect">
            <a:avLst/>
          </a:prstGeom>
          <a:ln>
            <a:noFill/>
          </a:ln>
        </p:spPr>
      </p:pic>
      <p:pic>
        <p:nvPicPr>
          <p:cNvPr id="298" name="Picture 29"/>
          <p:cNvPicPr/>
          <p:nvPr/>
        </p:nvPicPr>
        <p:blipFill>
          <a:blip r:embed="rId14" cstate="print"/>
          <a:stretch/>
        </p:blipFill>
        <p:spPr>
          <a:xfrm>
            <a:off x="7092360" y="3717000"/>
            <a:ext cx="1552320" cy="1171080"/>
          </a:xfrm>
          <a:prstGeom prst="rect">
            <a:avLst/>
          </a:prstGeom>
          <a:ln>
            <a:noFill/>
          </a:ln>
        </p:spPr>
      </p:pic>
      <p:pic>
        <p:nvPicPr>
          <p:cNvPr id="299" name="Picture 33"/>
          <p:cNvPicPr/>
          <p:nvPr/>
        </p:nvPicPr>
        <p:blipFill>
          <a:blip r:embed="rId15" cstate="print"/>
          <a:stretch/>
        </p:blipFill>
        <p:spPr>
          <a:xfrm>
            <a:off x="6732360" y="2565000"/>
            <a:ext cx="2133360" cy="56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1229</Words>
  <Application>Microsoft Office PowerPoint</Application>
  <PresentationFormat>Bildschirmpräsentation (4:3)</PresentationFormat>
  <Paragraphs>195</Paragraphs>
  <Slides>35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35</vt:i4>
      </vt:variant>
    </vt:vector>
  </HeadingPairs>
  <TitlesOfParts>
    <vt:vector size="50" baseType="lpstr">
      <vt:lpstr>Arial</vt:lpstr>
      <vt:lpstr>Calibri</vt:lpstr>
      <vt:lpstr>Franklin Gothic Book</vt:lpstr>
      <vt:lpstr>Perpetua</vt:lpstr>
      <vt:lpstr>StarSymbol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Französisch in der Praxis</vt:lpstr>
      <vt:lpstr>arriver ?</vt:lpstr>
      <vt:lpstr>to arrive !</vt:lpstr>
      <vt:lpstr>ankommen  </vt:lpstr>
      <vt:lpstr>dangereux ?</vt:lpstr>
      <vt:lpstr>dangerous !</vt:lpstr>
      <vt:lpstr>gefährlich  </vt:lpstr>
      <vt:lpstr>exemple ?</vt:lpstr>
      <vt:lpstr>example !</vt:lpstr>
      <vt:lpstr>Beispiel  </vt:lpstr>
      <vt:lpstr>Französisch in der Praxis</vt:lpstr>
      <vt:lpstr>Französisch in der Praxis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Französisch an der JWS in 3 Minuten  https://www.jws-rossdorf.de/schule/fachbereiche/franz%C3%B6sisch-fachbereich-i/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Französisch 2. Fremdsprache ab Kl. 7 (G9-Zug)</dc:title>
  <dc:creator>Petra</dc:creator>
  <cp:lastModifiedBy>Carolin C.Carbone</cp:lastModifiedBy>
  <cp:revision>122</cp:revision>
  <dcterms:created xsi:type="dcterms:W3CDTF">2015-02-08T14:51:13Z</dcterms:created>
  <dcterms:modified xsi:type="dcterms:W3CDTF">2021-04-21T13:15:41Z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